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22"/>
  </p:notesMasterIdLst>
  <p:handoutMasterIdLst>
    <p:handoutMasterId r:id="rId23"/>
  </p:handoutMasterIdLst>
  <p:sldIdLst>
    <p:sldId id="256" r:id="rId2"/>
    <p:sldId id="292" r:id="rId3"/>
    <p:sldId id="293" r:id="rId4"/>
    <p:sldId id="291" r:id="rId5"/>
    <p:sldId id="286" r:id="rId6"/>
    <p:sldId id="257" r:id="rId7"/>
    <p:sldId id="258" r:id="rId8"/>
    <p:sldId id="259" r:id="rId9"/>
    <p:sldId id="260" r:id="rId10"/>
    <p:sldId id="280" r:id="rId11"/>
    <p:sldId id="281" r:id="rId12"/>
    <p:sldId id="282" r:id="rId13"/>
    <p:sldId id="284" r:id="rId14"/>
    <p:sldId id="285" r:id="rId15"/>
    <p:sldId id="288" r:id="rId16"/>
    <p:sldId id="289" r:id="rId17"/>
    <p:sldId id="295" r:id="rId18"/>
    <p:sldId id="287" r:id="rId19"/>
    <p:sldId id="294" r:id="rId20"/>
    <p:sldId id="271" r:id="rId21"/>
  </p:sldIdLst>
  <p:sldSz cx="7772400" cy="1005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124187"/>
    <a:srgbClr val="44A89E"/>
    <a:srgbClr val="C26091"/>
    <a:srgbClr val="592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6"/>
    <p:restoredTop sz="94654"/>
  </p:normalViewPr>
  <p:slideViewPr>
    <p:cSldViewPr snapToGrid="0">
      <p:cViewPr varScale="1">
        <p:scale>
          <a:sx n="70" d="100"/>
          <a:sy n="70" d="100"/>
        </p:scale>
        <p:origin x="3160" y="208"/>
      </p:cViewPr>
      <p:guideLst>
        <p:guide orient="horz" pos="3168"/>
        <p:guide pos="2448"/>
      </p:guideLst>
    </p:cSldViewPr>
  </p:slideViewPr>
  <p:notesTextViewPr>
    <p:cViewPr>
      <p:scale>
        <a:sx n="1" d="1"/>
        <a:sy n="1" d="1"/>
      </p:scale>
      <p:origin x="0" y="0"/>
    </p:cViewPr>
  </p:notesTextViewPr>
  <p:notesViewPr>
    <p:cSldViewPr snapToGrid="0">
      <p:cViewPr varScale="1">
        <p:scale>
          <a:sx n="96" d="100"/>
          <a:sy n="96" d="100"/>
        </p:scale>
        <p:origin x="248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A1C360-06E6-2A41-A08C-B0338584D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0DA26DF-F52C-774F-A3B7-77DDA9364E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776048-1D4C-AC4C-8A75-AACE2CFE9E13}" type="datetimeFigureOut">
              <a:rPr lang="en-US" smtClean="0"/>
              <a:t>12/27/21</a:t>
            </a:fld>
            <a:endParaRPr lang="en-US"/>
          </a:p>
        </p:txBody>
      </p:sp>
      <p:sp>
        <p:nvSpPr>
          <p:cNvPr id="4" name="Footer Placeholder 3">
            <a:extLst>
              <a:ext uri="{FF2B5EF4-FFF2-40B4-BE49-F238E27FC236}">
                <a16:creationId xmlns:a16="http://schemas.microsoft.com/office/drawing/2014/main" id="{41B5F280-4BE3-C242-AA52-8C0374C54C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CE3D88-6118-5943-BFD1-D0D54C48BF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5D3FF8-0CBF-4541-8EFD-EDDEED5C6BF2}" type="slidenum">
              <a:rPr lang="en-US" smtClean="0"/>
              <a:t>‹#›</a:t>
            </a:fld>
            <a:endParaRPr lang="en-US"/>
          </a:p>
        </p:txBody>
      </p:sp>
    </p:spTree>
    <p:extLst>
      <p:ext uri="{BB962C8B-B14F-4D97-AF65-F5344CB8AC3E}">
        <p14:creationId xmlns:p14="http://schemas.microsoft.com/office/powerpoint/2010/main" val="3015353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4468"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Google Shape;11;gf076e78123_0_6: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 name="Google Shape;12;gf076e7812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5025" y="685800"/>
            <a:ext cx="264953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AAB4A-A894-E94C-B861-691E0DB47308}" type="slidenum">
              <a:rPr lang="en-US" smtClean="0"/>
              <a:t>12</a:t>
            </a:fld>
            <a:endParaRPr lang="en-US"/>
          </a:p>
        </p:txBody>
      </p:sp>
    </p:spTree>
    <p:extLst>
      <p:ext uri="{BB962C8B-B14F-4D97-AF65-F5344CB8AC3E}">
        <p14:creationId xmlns:p14="http://schemas.microsoft.com/office/powerpoint/2010/main" val="360729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5025" y="685800"/>
            <a:ext cx="264953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AAB4A-A894-E94C-B861-691E0DB47308}" type="slidenum">
              <a:rPr lang="en-US" smtClean="0"/>
              <a:t>13</a:t>
            </a:fld>
            <a:endParaRPr lang="en-US"/>
          </a:p>
        </p:txBody>
      </p:sp>
    </p:spTree>
    <p:extLst>
      <p:ext uri="{BB962C8B-B14F-4D97-AF65-F5344CB8AC3E}">
        <p14:creationId xmlns:p14="http://schemas.microsoft.com/office/powerpoint/2010/main" val="1421260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5025" y="685800"/>
            <a:ext cx="264953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AAB4A-A894-E94C-B861-691E0DB47308}" type="slidenum">
              <a:rPr lang="en-US" smtClean="0"/>
              <a:t>14</a:t>
            </a:fld>
            <a:endParaRPr lang="en-US"/>
          </a:p>
        </p:txBody>
      </p:sp>
    </p:spTree>
    <p:extLst>
      <p:ext uri="{BB962C8B-B14F-4D97-AF65-F5344CB8AC3E}">
        <p14:creationId xmlns:p14="http://schemas.microsoft.com/office/powerpoint/2010/main" val="3803840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5025" y="685800"/>
            <a:ext cx="264953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AAB4A-A894-E94C-B861-691E0DB47308}" type="slidenum">
              <a:rPr lang="en-US" smtClean="0"/>
              <a:t>15</a:t>
            </a:fld>
            <a:endParaRPr lang="en-US"/>
          </a:p>
        </p:txBody>
      </p:sp>
    </p:spTree>
    <p:extLst>
      <p:ext uri="{BB962C8B-B14F-4D97-AF65-F5344CB8AC3E}">
        <p14:creationId xmlns:p14="http://schemas.microsoft.com/office/powerpoint/2010/main" val="4268396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5025" y="685800"/>
            <a:ext cx="264953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AAB4A-A894-E94C-B861-691E0DB47308}" type="slidenum">
              <a:rPr lang="en-US" smtClean="0"/>
              <a:t>16</a:t>
            </a:fld>
            <a:endParaRPr lang="en-US"/>
          </a:p>
        </p:txBody>
      </p:sp>
    </p:spTree>
    <p:extLst>
      <p:ext uri="{BB962C8B-B14F-4D97-AF65-F5344CB8AC3E}">
        <p14:creationId xmlns:p14="http://schemas.microsoft.com/office/powerpoint/2010/main" val="3515519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5025" y="685800"/>
            <a:ext cx="264953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AAB4A-A894-E94C-B861-691E0DB47308}" type="slidenum">
              <a:rPr lang="en-US" smtClean="0"/>
              <a:t>18</a:t>
            </a:fld>
            <a:endParaRPr lang="en-US"/>
          </a:p>
        </p:txBody>
      </p:sp>
    </p:spTree>
    <p:extLst>
      <p:ext uri="{BB962C8B-B14F-4D97-AF65-F5344CB8AC3E}">
        <p14:creationId xmlns:p14="http://schemas.microsoft.com/office/powerpoint/2010/main" val="3655612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5025" y="685800"/>
            <a:ext cx="264953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AAB4A-A894-E94C-B861-691E0DB47308}" type="slidenum">
              <a:rPr lang="en-US" smtClean="0"/>
              <a:t>20</a:t>
            </a:fld>
            <a:endParaRPr lang="en-US"/>
          </a:p>
        </p:txBody>
      </p:sp>
    </p:spTree>
    <p:extLst>
      <p:ext uri="{BB962C8B-B14F-4D97-AF65-F5344CB8AC3E}">
        <p14:creationId xmlns:p14="http://schemas.microsoft.com/office/powerpoint/2010/main" val="363903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Google Shape;11;gf076e78123_0_6: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 name="Google Shape;12;gf076e7812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251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5025" y="685800"/>
            <a:ext cx="264953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AAB4A-A894-E94C-B861-691E0DB47308}" type="slidenum">
              <a:rPr lang="en-US" smtClean="0"/>
              <a:t>5</a:t>
            </a:fld>
            <a:endParaRPr lang="en-US"/>
          </a:p>
        </p:txBody>
      </p:sp>
    </p:spTree>
    <p:extLst>
      <p:ext uri="{BB962C8B-B14F-4D97-AF65-F5344CB8AC3E}">
        <p14:creationId xmlns:p14="http://schemas.microsoft.com/office/powerpoint/2010/main" val="3010412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
        <p:cNvGrpSpPr/>
        <p:nvPr/>
      </p:nvGrpSpPr>
      <p:grpSpPr>
        <a:xfrm>
          <a:off x="0" y="0"/>
          <a:ext cx="0" cy="0"/>
          <a:chOff x="0" y="0"/>
          <a:chExt cx="0" cy="0"/>
        </a:xfrm>
      </p:grpSpPr>
      <p:sp>
        <p:nvSpPr>
          <p:cNvPr id="19" name="Google Shape;19;gf076e78123_0_2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 name="Google Shape;20;gf076e7812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gfba85c6d56_0_0: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fba85c6d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gf30bbf20f4_0_165: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 name="Google Shape;32;gf30bbf20f4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f30bbf20f4_0_25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f30bbf20f4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5025" y="685800"/>
            <a:ext cx="264953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AAB4A-A894-E94C-B861-691E0DB47308}" type="slidenum">
              <a:rPr lang="en-US" smtClean="0"/>
              <a:t>10</a:t>
            </a:fld>
            <a:endParaRPr lang="en-US"/>
          </a:p>
        </p:txBody>
      </p:sp>
    </p:spTree>
    <p:extLst>
      <p:ext uri="{BB962C8B-B14F-4D97-AF65-F5344CB8AC3E}">
        <p14:creationId xmlns:p14="http://schemas.microsoft.com/office/powerpoint/2010/main" val="1461824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5025" y="685800"/>
            <a:ext cx="264953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AAB4A-A894-E94C-B861-691E0DB47308}" type="slidenum">
              <a:rPr lang="en-US" smtClean="0"/>
              <a:t>11</a:t>
            </a:fld>
            <a:endParaRPr lang="en-US"/>
          </a:p>
        </p:txBody>
      </p:sp>
    </p:spTree>
    <p:extLst>
      <p:ext uri="{BB962C8B-B14F-4D97-AF65-F5344CB8AC3E}">
        <p14:creationId xmlns:p14="http://schemas.microsoft.com/office/powerpoint/2010/main" val="259823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
        <p:cNvGrpSpPr/>
        <p:nvPr/>
      </p:nvGrpSpPr>
      <p:grpSpPr>
        <a:xfrm>
          <a:off x="0" y="0"/>
          <a:ext cx="0" cy="0"/>
          <a:chOff x="0" y="0"/>
          <a:chExt cx="0" cy="0"/>
        </a:xfrm>
      </p:grpSpPr>
      <p:sp>
        <p:nvSpPr>
          <p:cNvPr id="9" name="Google Shape;9;p2"/>
          <p:cNvSpPr txBox="1">
            <a:spLocks noGrp="1"/>
          </p:cNvSpPr>
          <p:nvPr>
            <p:ph type="sldNum" idx="12"/>
          </p:nvPr>
        </p:nvSpPr>
        <p:spPr>
          <a:xfrm>
            <a:off x="3522539" y="9288905"/>
            <a:ext cx="466500" cy="7695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597A-7785-034C-9753-54C56AD5DD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57415A-98BD-1D49-84C8-4682DC2148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A6E2D-9C65-894E-9F82-4F54DB8C231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0F5325E-9A46-554B-806E-22CDC3B12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0FAFB-6DDE-4F49-9C95-60C5D5CCF3B9}"/>
              </a:ext>
            </a:extLst>
          </p:cNvPr>
          <p:cNvSpPr>
            <a:spLocks noGrp="1"/>
          </p:cNvSpPr>
          <p:nvPr>
            <p:ph type="sldNum" sz="quarter" idx="12"/>
          </p:nvPr>
        </p:nvSpPr>
        <p:spPr/>
        <p:txBody>
          <a:bodyPr/>
          <a:lstStyle/>
          <a:p>
            <a:fld id="{206AD0DF-4404-2643-8698-0C89983C9A04}" type="slidenum">
              <a:rPr lang="en-US" smtClean="0"/>
              <a:t>‹#›</a:t>
            </a:fld>
            <a:endParaRPr lang="en-US"/>
          </a:p>
        </p:txBody>
      </p:sp>
    </p:spTree>
    <p:extLst>
      <p:ext uri="{BB962C8B-B14F-4D97-AF65-F5344CB8AC3E}">
        <p14:creationId xmlns:p14="http://schemas.microsoft.com/office/powerpoint/2010/main" val="210136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5D6D-94C5-154D-B5D9-B0B39C3FF0FF}"/>
              </a:ext>
            </a:extLst>
          </p:cNvPr>
          <p:cNvSpPr>
            <a:spLocks noGrp="1"/>
          </p:cNvSpPr>
          <p:nvPr>
            <p:ph type="ctrTitle"/>
          </p:nvPr>
        </p:nvSpPr>
        <p:spPr>
          <a:xfrm>
            <a:off x="971550" y="1646133"/>
            <a:ext cx="5829300" cy="3501813"/>
          </a:xfrm>
        </p:spPr>
        <p:txBody>
          <a:bodyPr anchor="b"/>
          <a:lstStyle>
            <a:lvl1pPr algn="ctr">
              <a:defRPr sz="3825"/>
            </a:lvl1pPr>
          </a:lstStyle>
          <a:p>
            <a:r>
              <a:rPr lang="en-US"/>
              <a:t>Click to edit Master title style</a:t>
            </a:r>
          </a:p>
        </p:txBody>
      </p:sp>
      <p:sp>
        <p:nvSpPr>
          <p:cNvPr id="3" name="Subtitle 2">
            <a:extLst>
              <a:ext uri="{FF2B5EF4-FFF2-40B4-BE49-F238E27FC236}">
                <a16:creationId xmlns:a16="http://schemas.microsoft.com/office/drawing/2014/main" id="{C7E81471-47F1-3C47-82D9-E02EA206C62A}"/>
              </a:ext>
            </a:extLst>
          </p:cNvPr>
          <p:cNvSpPr>
            <a:spLocks noGrp="1"/>
          </p:cNvSpPr>
          <p:nvPr>
            <p:ph type="subTitle" idx="1"/>
          </p:nvPr>
        </p:nvSpPr>
        <p:spPr>
          <a:xfrm>
            <a:off x="971550" y="5282989"/>
            <a:ext cx="5829300" cy="2428451"/>
          </a:xfrm>
        </p:spPr>
        <p:txBody>
          <a:bodyPr/>
          <a:lstStyle>
            <a:lvl1pPr marL="0" indent="0" algn="ctr">
              <a:buNone/>
              <a:defRPr sz="1530"/>
            </a:lvl1pPr>
            <a:lvl2pPr marL="291465" indent="0" algn="ctr">
              <a:buNone/>
              <a:defRPr sz="1275"/>
            </a:lvl2pPr>
            <a:lvl3pPr marL="582930" indent="0" algn="ctr">
              <a:buNone/>
              <a:defRPr sz="1148"/>
            </a:lvl3pPr>
            <a:lvl4pPr marL="874395" indent="0" algn="ctr">
              <a:buNone/>
              <a:defRPr sz="1020"/>
            </a:lvl4pPr>
            <a:lvl5pPr marL="1165860" indent="0" algn="ctr">
              <a:buNone/>
              <a:defRPr sz="1020"/>
            </a:lvl5pPr>
            <a:lvl6pPr marL="1457325" indent="0" algn="ctr">
              <a:buNone/>
              <a:defRPr sz="1020"/>
            </a:lvl6pPr>
            <a:lvl7pPr marL="1748790" indent="0" algn="ctr">
              <a:buNone/>
              <a:defRPr sz="1020"/>
            </a:lvl7pPr>
            <a:lvl8pPr marL="2040255" indent="0" algn="ctr">
              <a:buNone/>
              <a:defRPr sz="1020"/>
            </a:lvl8pPr>
            <a:lvl9pPr marL="2331720" indent="0" algn="ctr">
              <a:buNone/>
              <a:defRPr sz="1020"/>
            </a:lvl9pPr>
          </a:lstStyle>
          <a:p>
            <a:r>
              <a:rPr lang="en-US"/>
              <a:t>Click to edit Master subtitle style</a:t>
            </a:r>
          </a:p>
        </p:txBody>
      </p:sp>
      <p:sp>
        <p:nvSpPr>
          <p:cNvPr id="4" name="Date Placeholder 3">
            <a:extLst>
              <a:ext uri="{FF2B5EF4-FFF2-40B4-BE49-F238E27FC236}">
                <a16:creationId xmlns:a16="http://schemas.microsoft.com/office/drawing/2014/main" id="{9875011E-5041-8949-AE46-CFDB546B4F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2151C0B-8B12-4042-9220-BEAC736A8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02BD4-4812-D74B-B25E-1E98A9FC53B3}"/>
              </a:ext>
            </a:extLst>
          </p:cNvPr>
          <p:cNvSpPr>
            <a:spLocks noGrp="1"/>
          </p:cNvSpPr>
          <p:nvPr>
            <p:ph type="sldNum" sz="quarter" idx="12"/>
          </p:nvPr>
        </p:nvSpPr>
        <p:spPr/>
        <p:txBody>
          <a:bodyPr/>
          <a:lstStyle/>
          <a:p>
            <a:fld id="{206AD0DF-4404-2643-8698-0C89983C9A04}" type="slidenum">
              <a:rPr lang="en-US" smtClean="0"/>
              <a:t>‹#›</a:t>
            </a:fld>
            <a:endParaRPr lang="en-US"/>
          </a:p>
        </p:txBody>
      </p:sp>
    </p:spTree>
    <p:extLst>
      <p:ext uri="{BB962C8B-B14F-4D97-AF65-F5344CB8AC3E}">
        <p14:creationId xmlns:p14="http://schemas.microsoft.com/office/powerpoint/2010/main" val="354106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2C5BC3-C500-BD49-AE7B-62D3786897A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0B88E7B-A950-FD45-9C0C-A435696367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EA83C8-9C72-8D47-8202-AFE6F20052EB}"/>
              </a:ext>
            </a:extLst>
          </p:cNvPr>
          <p:cNvSpPr>
            <a:spLocks noGrp="1"/>
          </p:cNvSpPr>
          <p:nvPr>
            <p:ph type="sldNum" sz="quarter" idx="12"/>
          </p:nvPr>
        </p:nvSpPr>
        <p:spPr/>
        <p:txBody>
          <a:bodyPr/>
          <a:lstStyle/>
          <a:p>
            <a:fld id="{206AD0DF-4404-2643-8698-0C89983C9A04}" type="slidenum">
              <a:rPr lang="en-US" smtClean="0"/>
              <a:t>‹#›</a:t>
            </a:fld>
            <a:endParaRPr lang="en-US"/>
          </a:p>
        </p:txBody>
      </p:sp>
    </p:spTree>
    <p:extLst>
      <p:ext uri="{BB962C8B-B14F-4D97-AF65-F5344CB8AC3E}">
        <p14:creationId xmlns:p14="http://schemas.microsoft.com/office/powerpoint/2010/main" val="7777816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64945" y="870271"/>
            <a:ext cx="7242600" cy="11199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64945" y="2253729"/>
            <a:ext cx="7242600" cy="6681000"/>
          </a:xfrm>
          <a:prstGeom prst="rect">
            <a:avLst/>
          </a:prstGeom>
          <a:noFill/>
          <a:ln>
            <a:noFill/>
          </a:ln>
        </p:spPr>
        <p:txBody>
          <a:bodyPr spcFirstLastPara="1" wrap="square" lIns="91425" tIns="91425" rIns="91425" bIns="91425" anchor="t" anchorCtr="0">
            <a:normAutofit/>
          </a:bodyPr>
          <a:lstStyle>
            <a:lvl1pPr marL="457200" lvl="0" indent="-314325">
              <a:lnSpc>
                <a:spcPct val="130000"/>
              </a:lnSpc>
              <a:spcBef>
                <a:spcPts val="2000"/>
              </a:spcBef>
              <a:spcAft>
                <a:spcPts val="0"/>
              </a:spcAft>
              <a:buClr>
                <a:schemeClr val="dk2"/>
              </a:buClr>
              <a:buSzPts val="1350"/>
              <a:buChar char="●"/>
              <a:defRPr sz="1350">
                <a:solidFill>
                  <a:schemeClr val="dk2"/>
                </a:solidFill>
              </a:defRPr>
            </a:lvl1pPr>
            <a:lvl2pPr marL="914400" lvl="1" indent="-314325">
              <a:lnSpc>
                <a:spcPct val="130000"/>
              </a:lnSpc>
              <a:spcBef>
                <a:spcPts val="2000"/>
              </a:spcBef>
              <a:spcAft>
                <a:spcPts val="0"/>
              </a:spcAft>
              <a:buClr>
                <a:schemeClr val="dk2"/>
              </a:buClr>
              <a:buSzPts val="1350"/>
              <a:buChar char="○"/>
              <a:defRPr sz="1350">
                <a:solidFill>
                  <a:schemeClr val="dk2"/>
                </a:solidFill>
              </a:defRPr>
            </a:lvl2pPr>
            <a:lvl3pPr marL="1371600" lvl="2" indent="-314325">
              <a:lnSpc>
                <a:spcPct val="130000"/>
              </a:lnSpc>
              <a:spcBef>
                <a:spcPts val="2000"/>
              </a:spcBef>
              <a:spcAft>
                <a:spcPts val="0"/>
              </a:spcAft>
              <a:buClr>
                <a:schemeClr val="dk2"/>
              </a:buClr>
              <a:buSzPts val="1350"/>
              <a:buChar char="■"/>
              <a:defRPr sz="1350">
                <a:solidFill>
                  <a:schemeClr val="dk2"/>
                </a:solidFill>
              </a:defRPr>
            </a:lvl3pPr>
            <a:lvl4pPr marL="1828800" lvl="3" indent="-314325">
              <a:lnSpc>
                <a:spcPct val="130000"/>
              </a:lnSpc>
              <a:spcBef>
                <a:spcPts val="2000"/>
              </a:spcBef>
              <a:spcAft>
                <a:spcPts val="0"/>
              </a:spcAft>
              <a:buClr>
                <a:schemeClr val="dk2"/>
              </a:buClr>
              <a:buSzPts val="1350"/>
              <a:buChar char="●"/>
              <a:defRPr sz="1350">
                <a:solidFill>
                  <a:schemeClr val="dk2"/>
                </a:solidFill>
              </a:defRPr>
            </a:lvl4pPr>
            <a:lvl5pPr marL="2286000" lvl="4" indent="-314325">
              <a:lnSpc>
                <a:spcPct val="130000"/>
              </a:lnSpc>
              <a:spcBef>
                <a:spcPts val="2000"/>
              </a:spcBef>
              <a:spcAft>
                <a:spcPts val="0"/>
              </a:spcAft>
              <a:buClr>
                <a:schemeClr val="dk2"/>
              </a:buClr>
              <a:buSzPts val="1350"/>
              <a:buChar char="○"/>
              <a:defRPr sz="1350">
                <a:solidFill>
                  <a:schemeClr val="dk2"/>
                </a:solidFill>
              </a:defRPr>
            </a:lvl5pPr>
            <a:lvl6pPr marL="2743200" lvl="5" indent="-314325">
              <a:lnSpc>
                <a:spcPct val="130000"/>
              </a:lnSpc>
              <a:spcBef>
                <a:spcPts val="2000"/>
              </a:spcBef>
              <a:spcAft>
                <a:spcPts val="0"/>
              </a:spcAft>
              <a:buClr>
                <a:schemeClr val="dk2"/>
              </a:buClr>
              <a:buSzPts val="1350"/>
              <a:buChar char="■"/>
              <a:defRPr sz="1350">
                <a:solidFill>
                  <a:schemeClr val="dk2"/>
                </a:solidFill>
              </a:defRPr>
            </a:lvl6pPr>
            <a:lvl7pPr marL="3200400" lvl="6" indent="-314325">
              <a:lnSpc>
                <a:spcPct val="130000"/>
              </a:lnSpc>
              <a:spcBef>
                <a:spcPts val="2000"/>
              </a:spcBef>
              <a:spcAft>
                <a:spcPts val="0"/>
              </a:spcAft>
              <a:buClr>
                <a:schemeClr val="dk2"/>
              </a:buClr>
              <a:buSzPts val="1350"/>
              <a:buChar char="●"/>
              <a:defRPr sz="1350">
                <a:solidFill>
                  <a:schemeClr val="dk2"/>
                </a:solidFill>
              </a:defRPr>
            </a:lvl7pPr>
            <a:lvl8pPr marL="3657600" lvl="7" indent="-314325">
              <a:lnSpc>
                <a:spcPct val="130000"/>
              </a:lnSpc>
              <a:spcBef>
                <a:spcPts val="2000"/>
              </a:spcBef>
              <a:spcAft>
                <a:spcPts val="0"/>
              </a:spcAft>
              <a:buClr>
                <a:schemeClr val="dk2"/>
              </a:buClr>
              <a:buSzPts val="1350"/>
              <a:buChar char="○"/>
              <a:defRPr sz="1350">
                <a:solidFill>
                  <a:schemeClr val="dk2"/>
                </a:solidFill>
              </a:defRPr>
            </a:lvl8pPr>
            <a:lvl9pPr marL="4114800" lvl="8" indent="-314325">
              <a:lnSpc>
                <a:spcPct val="130000"/>
              </a:lnSpc>
              <a:spcBef>
                <a:spcPts val="2000"/>
              </a:spcBef>
              <a:spcAft>
                <a:spcPts val="0"/>
              </a:spcAft>
              <a:buClr>
                <a:schemeClr val="dk2"/>
              </a:buClr>
              <a:buSzPts val="1350"/>
              <a:buChar char="■"/>
              <a:defRPr sz="1350">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publicdomainpictures.net/view-image.php?image=28819&amp;picture=winter-backgroun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bennie.thompson@bellsouth.ne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willowmanor.blogspot.com/2012/10/willow-manor-ball-2012.html" TargetMode="External"/><Relationship Id="rId2" Type="http://schemas.openxmlformats.org/officeDocument/2006/relationships/image" Target="../media/image26.jpg"/><Relationship Id="rId1" Type="http://schemas.openxmlformats.org/officeDocument/2006/relationships/slideLayout" Target="../slideLayouts/slideLayout4.xml"/><Relationship Id="rId5" Type="http://schemas.openxmlformats.org/officeDocument/2006/relationships/hyperlink" Target="https://pixabay.com/en/thank-you-thank-you-very-much-gifts-3040083/" TargetMode="Externa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forms.gle/xpahmnectbxzFHEc7" TargetMode="External"/><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jtacweb.org/join-jtac--tcnaa.html?fbclid=IwAR3CZ6NnNXyPDRslfX9eKScvRV1K-HN4n9-zDdBfC42ufzPGQhBS-_dY4bg" TargetMode="External"/><Relationship Id="rId1" Type="http://schemas.openxmlformats.org/officeDocument/2006/relationships/slideLayout" Target="../slideLayouts/slideLayout1.xml"/><Relationship Id="rId4" Type="http://schemas.openxmlformats.org/officeDocument/2006/relationships/hyperlink" Target="https://lab.howie.tw/2017/10/why-agile-path-dependence-and-network-effect.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pngall.com/mistletoe-png"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s://ark.gamepedia.com/Mistletoe" TargetMode="External"/><Relationship Id="rId5" Type="http://schemas.openxmlformats.org/officeDocument/2006/relationships/image" Target="../media/image4.png"/><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www.eyeem.com/p/8676666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
        <p:cNvGrpSpPr/>
        <p:nvPr/>
      </p:nvGrpSpPr>
      <p:grpSpPr>
        <a:xfrm>
          <a:off x="0" y="0"/>
          <a:ext cx="0" cy="0"/>
          <a:chOff x="0" y="0"/>
          <a:chExt cx="0" cy="0"/>
        </a:xfrm>
      </p:grpSpPr>
      <p:sp>
        <p:nvSpPr>
          <p:cNvPr id="14" name="Google Shape;14;p3"/>
          <p:cNvSpPr/>
          <p:nvPr/>
        </p:nvSpPr>
        <p:spPr>
          <a:xfrm>
            <a:off x="0" y="454985"/>
            <a:ext cx="7772400" cy="100449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p:nvPr/>
        </p:nvSpPr>
        <p:spPr>
          <a:xfrm>
            <a:off x="156882" y="7502755"/>
            <a:ext cx="7458635" cy="1575816"/>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endParaRPr lang="en" sz="3200" dirty="0">
              <a:solidFill>
                <a:srgbClr val="FFFFFF"/>
              </a:solidFill>
              <a:latin typeface="Copperplate" panose="02000504000000020004" pitchFamily="2" charset="77"/>
            </a:endParaRPr>
          </a:p>
          <a:p>
            <a:pPr marL="0" lvl="0" indent="0" algn="ctr" rtl="0">
              <a:lnSpc>
                <a:spcPct val="80000"/>
              </a:lnSpc>
              <a:spcBef>
                <a:spcPts val="0"/>
              </a:spcBef>
              <a:spcAft>
                <a:spcPts val="0"/>
              </a:spcAft>
              <a:buNone/>
            </a:pPr>
            <a:r>
              <a:rPr lang="en" sz="3200" dirty="0">
                <a:solidFill>
                  <a:srgbClr val="C00000"/>
                </a:solidFill>
                <a:latin typeface="Copperplate" panose="02000504000000020004" pitchFamily="2" charset="77"/>
              </a:rPr>
              <a:t>THELMA SANDERS SCHOLARSHIP </a:t>
            </a:r>
            <a:r>
              <a:rPr lang="en" sz="3200" dirty="0">
                <a:solidFill>
                  <a:srgbClr val="FFFFFF"/>
                </a:solidFill>
                <a:latin typeface="Copperplate" panose="02000504000000020004" pitchFamily="2" charset="77"/>
              </a:rPr>
              <a:t>DANCE VIRTUAL 2021</a:t>
            </a:r>
          </a:p>
          <a:p>
            <a:pPr marL="0" lvl="0" indent="0" algn="ctr" rtl="0">
              <a:lnSpc>
                <a:spcPct val="80000"/>
              </a:lnSpc>
              <a:spcBef>
                <a:spcPts val="0"/>
              </a:spcBef>
              <a:spcAft>
                <a:spcPts val="0"/>
              </a:spcAft>
              <a:buNone/>
            </a:pPr>
            <a:r>
              <a:rPr lang="en" sz="3200" dirty="0">
                <a:solidFill>
                  <a:schemeClr val="accent1">
                    <a:lumMod val="75000"/>
                  </a:schemeClr>
                </a:solidFill>
                <a:latin typeface="Copperplate" panose="02000504000000020004" pitchFamily="2" charset="77"/>
              </a:rPr>
              <a:t>AD BOOKLET</a:t>
            </a:r>
            <a:endParaRPr sz="3200" dirty="0">
              <a:solidFill>
                <a:schemeClr val="accent1">
                  <a:lumMod val="75000"/>
                </a:schemeClr>
              </a:solidFill>
              <a:latin typeface="Copperplate" panose="02000504000000020004" pitchFamily="2" charset="77"/>
            </a:endParaRPr>
          </a:p>
        </p:txBody>
      </p:sp>
      <p:pic>
        <p:nvPicPr>
          <p:cNvPr id="3" name="Picture 2" descr="Text&#10;&#10;Description automatically generated">
            <a:extLst>
              <a:ext uri="{FF2B5EF4-FFF2-40B4-BE49-F238E27FC236}">
                <a16:creationId xmlns:a16="http://schemas.microsoft.com/office/drawing/2014/main" id="{27BDF0DB-9A9C-0C4E-B56D-5909F5BF2502}"/>
              </a:ext>
            </a:extLst>
          </p:cNvPr>
          <p:cNvPicPr>
            <a:picLocks noChangeAspect="1"/>
          </p:cNvPicPr>
          <p:nvPr/>
        </p:nvPicPr>
        <p:blipFill>
          <a:blip r:embed="rId3"/>
          <a:stretch>
            <a:fillRect/>
          </a:stretch>
        </p:blipFill>
        <p:spPr>
          <a:xfrm>
            <a:off x="0" y="454985"/>
            <a:ext cx="7772400" cy="690385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C202F-0D2E-694A-9E8F-07CE5B9E6A91}"/>
              </a:ext>
            </a:extLst>
          </p:cNvPr>
          <p:cNvSpPr>
            <a:spLocks noGrp="1"/>
          </p:cNvSpPr>
          <p:nvPr>
            <p:ph type="title"/>
          </p:nvPr>
        </p:nvSpPr>
        <p:spPr>
          <a:xfrm>
            <a:off x="1988655" y="8515140"/>
            <a:ext cx="2322238" cy="1276981"/>
          </a:xfrm>
          <a:noFill/>
        </p:spPr>
        <p:txBody>
          <a:bodyPr spcFirstLastPara="1" vert="horz" wrap="square" lIns="58293" tIns="29146" rIns="58293" bIns="29146" rtlCol="0" anchor="b" anchorCtr="0">
            <a:normAutofit fontScale="90000"/>
          </a:bodyPr>
          <a:lstStyle/>
          <a:p>
            <a:pPr algn="ctr"/>
            <a:r>
              <a:rPr lang="en-US" dirty="0">
                <a:solidFill>
                  <a:schemeClr val="tx1"/>
                </a:solidFill>
                <a:latin typeface="Avenir Next Condensed" panose="020B0506020202020204" pitchFamily="34" charset="0"/>
                <a:cs typeface="Al Tarikh" pitchFamily="2" charset="-78"/>
              </a:rPr>
              <a:t>PROUD</a:t>
            </a:r>
            <a:br>
              <a:rPr lang="en-US" dirty="0">
                <a:solidFill>
                  <a:schemeClr val="tx1"/>
                </a:solidFill>
                <a:latin typeface="Avenir Next Condensed" panose="020B0506020202020204" pitchFamily="34" charset="0"/>
                <a:cs typeface="Al Tarikh" pitchFamily="2" charset="-78"/>
              </a:rPr>
            </a:br>
            <a:r>
              <a:rPr lang="en-US" dirty="0">
                <a:solidFill>
                  <a:schemeClr val="tx1"/>
                </a:solidFill>
                <a:latin typeface="Avenir Next Condensed" panose="020B0506020202020204" pitchFamily="34" charset="0"/>
                <a:cs typeface="Al Tarikh" pitchFamily="2" charset="-78"/>
              </a:rPr>
              <a:t>SUPPORTER </a:t>
            </a:r>
            <a:br>
              <a:rPr lang="en-US" dirty="0">
                <a:solidFill>
                  <a:schemeClr val="tx1"/>
                </a:solidFill>
                <a:latin typeface="Avenir Next Condensed" panose="020B0506020202020204" pitchFamily="34" charset="0"/>
                <a:cs typeface="Al Tarikh" pitchFamily="2" charset="-78"/>
              </a:rPr>
            </a:br>
            <a:r>
              <a:rPr lang="en-US" dirty="0">
                <a:solidFill>
                  <a:schemeClr val="tx1"/>
                </a:solidFill>
                <a:latin typeface="Avenir Next Condensed" panose="020B0506020202020204" pitchFamily="34" charset="0"/>
                <a:cs typeface="Al Tarikh" pitchFamily="2" charset="-78"/>
              </a:rPr>
              <a:t>of</a:t>
            </a:r>
          </a:p>
        </p:txBody>
      </p:sp>
      <p:pic>
        <p:nvPicPr>
          <p:cNvPr id="5" name="Content Placeholder 4" descr="A person with her arms crossed&#10;&#10;Description automatically generated with medium confidence">
            <a:extLst>
              <a:ext uri="{FF2B5EF4-FFF2-40B4-BE49-F238E27FC236}">
                <a16:creationId xmlns:a16="http://schemas.microsoft.com/office/drawing/2014/main" id="{66CB9803-7D50-124C-AD88-A35D76293553}"/>
              </a:ext>
            </a:extLst>
          </p:cNvPr>
          <p:cNvPicPr>
            <a:picLocks noGrp="1" noChangeAspect="1"/>
          </p:cNvPicPr>
          <p:nvPr>
            <p:ph idx="1"/>
          </p:nvPr>
        </p:nvPicPr>
        <p:blipFill rotWithShape="1">
          <a:blip r:embed="rId3"/>
          <a:srcRect r="-1" b="9016"/>
          <a:stretch/>
        </p:blipFill>
        <p:spPr>
          <a:xfrm>
            <a:off x="88174" y="51017"/>
            <a:ext cx="7684225" cy="6991301"/>
          </a:xfrm>
          <a:prstGeom prst="rect">
            <a:avLst/>
          </a:prstGeom>
        </p:spPr>
      </p:pic>
      <p:sp>
        <p:nvSpPr>
          <p:cNvPr id="11" name="Rectangle 10">
            <a:extLst>
              <a:ext uri="{FF2B5EF4-FFF2-40B4-BE49-F238E27FC236}">
                <a16:creationId xmlns:a16="http://schemas.microsoft.com/office/drawing/2014/main" id="{5747BA5A-B859-2947-A5B5-9AE20592CBCC}"/>
              </a:ext>
            </a:extLst>
          </p:cNvPr>
          <p:cNvSpPr/>
          <p:nvPr/>
        </p:nvSpPr>
        <p:spPr>
          <a:xfrm>
            <a:off x="3504980" y="8673867"/>
            <a:ext cx="2880321" cy="1118254"/>
          </a:xfrm>
          <a:prstGeom prst="rect">
            <a:avLst/>
          </a:prstGeom>
          <a:noFill/>
        </p:spPr>
        <p:txBody>
          <a:bodyPr wrap="square" lIns="58293" tIns="29146" rIns="58293" bIns="29146">
            <a:spAutoFit/>
          </a:bodyPr>
          <a:lstStyle/>
          <a:p>
            <a:pPr algn="ctr"/>
            <a:r>
              <a:rPr lang="en-US" sz="3442" b="1" dirty="0">
                <a:ln w="12700" cmpd="sng">
                  <a:solidFill>
                    <a:srgbClr val="45A196"/>
                  </a:solidFill>
                  <a:prstDash val="solid"/>
                </a:ln>
                <a:solidFill>
                  <a:schemeClr val="bg1"/>
                </a:solidFill>
                <a:latin typeface="Edwardian Script ITC" panose="030303020407070D0804" pitchFamily="66" charset="77"/>
              </a:rPr>
              <a:t>Thelma Sanders</a:t>
            </a:r>
          </a:p>
          <a:p>
            <a:pPr algn="ctr"/>
            <a:r>
              <a:rPr lang="en-US" sz="3442" b="1" dirty="0">
                <a:ln w="12700" cmpd="sng">
                  <a:solidFill>
                    <a:srgbClr val="45A196"/>
                  </a:solidFill>
                  <a:prstDash val="solid"/>
                </a:ln>
                <a:solidFill>
                  <a:schemeClr val="bg1"/>
                </a:solidFill>
                <a:latin typeface="Edwardian Script ITC" panose="030303020407070D0804" pitchFamily="66" charset="77"/>
              </a:rPr>
              <a:t>Scholarship Dance</a:t>
            </a:r>
          </a:p>
        </p:txBody>
      </p:sp>
      <p:pic>
        <p:nvPicPr>
          <p:cNvPr id="15" name="Picture 14">
            <a:extLst>
              <a:ext uri="{FF2B5EF4-FFF2-40B4-BE49-F238E27FC236}">
                <a16:creationId xmlns:a16="http://schemas.microsoft.com/office/drawing/2014/main" id="{28D16A01-CFA3-604B-9EFE-21404A4A2367}"/>
              </a:ext>
            </a:extLst>
          </p:cNvPr>
          <p:cNvPicPr>
            <a:picLocks noChangeAspect="1"/>
          </p:cNvPicPr>
          <p:nvPr/>
        </p:nvPicPr>
        <p:blipFill>
          <a:blip r:embed="rId4"/>
          <a:stretch>
            <a:fillRect/>
          </a:stretch>
        </p:blipFill>
        <p:spPr>
          <a:xfrm>
            <a:off x="88174" y="5920353"/>
            <a:ext cx="7684226" cy="2464707"/>
          </a:xfrm>
          <a:prstGeom prst="rect">
            <a:avLst/>
          </a:prstGeom>
        </p:spPr>
      </p:pic>
      <p:sp>
        <p:nvSpPr>
          <p:cNvPr id="3" name="Slide Number Placeholder 2">
            <a:extLst>
              <a:ext uri="{FF2B5EF4-FFF2-40B4-BE49-F238E27FC236}">
                <a16:creationId xmlns:a16="http://schemas.microsoft.com/office/drawing/2014/main" id="{A8A6C23D-EC0C-B24D-8B06-111451BCF353}"/>
              </a:ext>
            </a:extLst>
          </p:cNvPr>
          <p:cNvSpPr>
            <a:spLocks noGrp="1"/>
          </p:cNvSpPr>
          <p:nvPr>
            <p:ph type="sldNum" sz="quarter" idx="12"/>
          </p:nvPr>
        </p:nvSpPr>
        <p:spPr/>
        <p:txBody>
          <a:bodyPr/>
          <a:lstStyle/>
          <a:p>
            <a:fld id="{206AD0DF-4404-2643-8698-0C89983C9A04}" type="slidenum">
              <a:rPr lang="en-US" smtClean="0"/>
              <a:t>10</a:t>
            </a:fld>
            <a:endParaRPr lang="en-US"/>
          </a:p>
        </p:txBody>
      </p:sp>
    </p:spTree>
    <p:extLst>
      <p:ext uri="{BB962C8B-B14F-4D97-AF65-F5344CB8AC3E}">
        <p14:creationId xmlns:p14="http://schemas.microsoft.com/office/powerpoint/2010/main" val="1997989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now&#10;&#10;Description automatically generated">
            <a:extLst>
              <a:ext uri="{FF2B5EF4-FFF2-40B4-BE49-F238E27FC236}">
                <a16:creationId xmlns:a16="http://schemas.microsoft.com/office/drawing/2014/main" id="{F6D9A7B8-6BD9-7647-B2D6-061A6E0000DC}"/>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4996" y="2877154"/>
            <a:ext cx="7772400" cy="4381701"/>
          </a:xfrm>
        </p:spPr>
      </p:pic>
      <p:sp>
        <p:nvSpPr>
          <p:cNvPr id="9" name="TextBox 8">
            <a:extLst>
              <a:ext uri="{FF2B5EF4-FFF2-40B4-BE49-F238E27FC236}">
                <a16:creationId xmlns:a16="http://schemas.microsoft.com/office/drawing/2014/main" id="{331BCAA9-7FF9-964E-99D9-ECF1AE50CAB8}"/>
              </a:ext>
            </a:extLst>
          </p:cNvPr>
          <p:cNvSpPr txBox="1"/>
          <p:nvPr/>
        </p:nvSpPr>
        <p:spPr>
          <a:xfrm>
            <a:off x="0" y="-12052"/>
            <a:ext cx="7772400" cy="2862322"/>
          </a:xfrm>
          <a:prstGeom prst="rect">
            <a:avLst/>
          </a:prstGeom>
          <a:solidFill>
            <a:srgbClr val="0070C0">
              <a:alpha val="69040"/>
            </a:srgbClr>
          </a:solidFill>
        </p:spPr>
        <p:txBody>
          <a:bodyPr wrap="square">
            <a:spAutoFit/>
          </a:bodyPr>
          <a:lstStyle/>
          <a:p>
            <a:pPr algn="ctr"/>
            <a:r>
              <a:rPr lang="en-US" sz="4800" dirty="0">
                <a:latin typeface="Copperplate" panose="02000504000000020004" pitchFamily="2" charset="77"/>
                <a:cs typeface="Apple Chancery" panose="03020702040506060504" pitchFamily="66" charset="-79"/>
              </a:rPr>
              <a:t>CONGRATULATIONS</a:t>
            </a:r>
          </a:p>
          <a:p>
            <a:pPr algn="ctr"/>
            <a:r>
              <a:rPr lang="en-US" sz="2000" dirty="0">
                <a:solidFill>
                  <a:schemeClr val="bg1"/>
                </a:solidFill>
                <a:latin typeface="Apple Chancery" panose="03020702040506060504" pitchFamily="66" charset="-79"/>
                <a:cs typeface="Apple Chancery" panose="03020702040506060504" pitchFamily="66" charset="-79"/>
              </a:rPr>
              <a:t>Jackson-Tougaloo Alumni Chapter</a:t>
            </a:r>
          </a:p>
          <a:p>
            <a:pPr algn="ctr"/>
            <a:r>
              <a:rPr lang="en-US" sz="3600" b="1" dirty="0">
                <a:solidFill>
                  <a:schemeClr val="bg1"/>
                </a:solidFill>
                <a:latin typeface="Apple Chancery" panose="03020702040506060504" pitchFamily="66" charset="-79"/>
                <a:cs typeface="Apple Chancery" panose="03020702040506060504" pitchFamily="66" charset="-79"/>
              </a:rPr>
              <a:t>Annual Thelma Sanders Scholarship Dance</a:t>
            </a:r>
          </a:p>
          <a:p>
            <a:pPr algn="ctr"/>
            <a:r>
              <a:rPr lang="en-US" sz="2000" dirty="0">
                <a:solidFill>
                  <a:schemeClr val="bg1"/>
                </a:solidFill>
                <a:latin typeface="Apple Chancery" panose="03020702040506060504" pitchFamily="66" charset="-79"/>
                <a:cs typeface="Apple Chancery" panose="03020702040506060504" pitchFamily="66" charset="-79"/>
              </a:rPr>
              <a:t>Thanks for Providing Scholarships to Help Deserving</a:t>
            </a:r>
          </a:p>
          <a:p>
            <a:pPr algn="ctr"/>
            <a:r>
              <a:rPr lang="en-US" sz="2000" dirty="0">
                <a:solidFill>
                  <a:schemeClr val="bg1"/>
                </a:solidFill>
                <a:latin typeface="Apple Chancery" panose="03020702040506060504" pitchFamily="66" charset="-79"/>
                <a:cs typeface="Apple Chancery" panose="03020702040506060504" pitchFamily="66" charset="-79"/>
              </a:rPr>
              <a:t>Students Further Their Education at Tougaloo College</a:t>
            </a:r>
            <a:endParaRPr lang="en-US" sz="1050" dirty="0">
              <a:solidFill>
                <a:schemeClr val="bg1"/>
              </a:solidFill>
              <a:latin typeface="Apple Chancery" panose="03020702040506060504" pitchFamily="66" charset="-79"/>
              <a:cs typeface="Apple Chancery" panose="03020702040506060504" pitchFamily="66" charset="-79"/>
            </a:endParaRPr>
          </a:p>
        </p:txBody>
      </p:sp>
      <p:sp>
        <p:nvSpPr>
          <p:cNvPr id="11" name="TextBox 10">
            <a:extLst>
              <a:ext uri="{FF2B5EF4-FFF2-40B4-BE49-F238E27FC236}">
                <a16:creationId xmlns:a16="http://schemas.microsoft.com/office/drawing/2014/main" id="{77EB65E0-31E7-4F4D-8E7F-D317E7EBA9B6}"/>
              </a:ext>
            </a:extLst>
          </p:cNvPr>
          <p:cNvSpPr txBox="1"/>
          <p:nvPr/>
        </p:nvSpPr>
        <p:spPr>
          <a:xfrm>
            <a:off x="81975" y="3101425"/>
            <a:ext cx="7854375" cy="1846659"/>
          </a:xfrm>
          <a:prstGeom prst="rect">
            <a:avLst/>
          </a:prstGeom>
          <a:solidFill>
            <a:schemeClr val="bg1">
              <a:alpha val="42746"/>
            </a:schemeClr>
          </a:solidFill>
          <a:ln>
            <a:noFill/>
          </a:ln>
        </p:spPr>
        <p:txBody>
          <a:bodyPr wrap="square">
            <a:spAutoFit/>
          </a:bodyPr>
          <a:lstStyle/>
          <a:p>
            <a:pPr algn="ctr"/>
            <a:r>
              <a:rPr lang="en-US" sz="3200" b="1" dirty="0">
                <a:latin typeface="Copperplate" panose="02000504000000020004" pitchFamily="2" charset="77"/>
              </a:rPr>
              <a:t>Central Mississippi Health Services, Inc.</a:t>
            </a:r>
          </a:p>
          <a:p>
            <a:pPr algn="ctr"/>
            <a:r>
              <a:rPr lang="en-US" sz="3200" b="1" dirty="0">
                <a:latin typeface="Copperplate" panose="02000504000000020004" pitchFamily="2" charset="77"/>
              </a:rPr>
              <a:t>“Complete Family Medical Care”</a:t>
            </a:r>
            <a:endParaRPr lang="en-US" sz="1000" dirty="0">
              <a:latin typeface="Copperplate" panose="02000504000000020004" pitchFamily="2" charset="77"/>
            </a:endParaRPr>
          </a:p>
          <a:p>
            <a:pPr algn="ctr"/>
            <a:r>
              <a:rPr lang="en-US" sz="1600" b="1" dirty="0"/>
              <a:t>Dr. Peggy S. Johnson, Ph.D., Chair, Board of Directors</a:t>
            </a:r>
          </a:p>
        </p:txBody>
      </p:sp>
      <p:sp>
        <p:nvSpPr>
          <p:cNvPr id="12" name="TextBox 11">
            <a:extLst>
              <a:ext uri="{FF2B5EF4-FFF2-40B4-BE49-F238E27FC236}">
                <a16:creationId xmlns:a16="http://schemas.microsoft.com/office/drawing/2014/main" id="{B83CC665-6ECE-C841-9E9F-DA5EFEDA8B94}"/>
              </a:ext>
            </a:extLst>
          </p:cNvPr>
          <p:cNvSpPr txBox="1"/>
          <p:nvPr/>
        </p:nvSpPr>
        <p:spPr>
          <a:xfrm>
            <a:off x="-122962" y="5465537"/>
            <a:ext cx="7854375" cy="288541"/>
          </a:xfrm>
          <a:prstGeom prst="rect">
            <a:avLst/>
          </a:prstGeom>
          <a:solidFill>
            <a:srgbClr val="FF0000">
              <a:alpha val="16214"/>
            </a:srgbClr>
          </a:solidFill>
          <a:ln>
            <a:noFill/>
          </a:ln>
        </p:spPr>
        <p:txBody>
          <a:bodyPr wrap="square">
            <a:spAutoFit/>
          </a:bodyPr>
          <a:lstStyle/>
          <a:p>
            <a:pPr algn="ctr"/>
            <a:endParaRPr lang="en-US" sz="1275" b="1"/>
          </a:p>
        </p:txBody>
      </p:sp>
      <p:graphicFrame>
        <p:nvGraphicFramePr>
          <p:cNvPr id="13" name="Table 13">
            <a:extLst>
              <a:ext uri="{FF2B5EF4-FFF2-40B4-BE49-F238E27FC236}">
                <a16:creationId xmlns:a16="http://schemas.microsoft.com/office/drawing/2014/main" id="{203FE109-81B2-534D-BC74-774531BFDAE3}"/>
              </a:ext>
            </a:extLst>
          </p:cNvPr>
          <p:cNvGraphicFramePr>
            <a:graphicFrameLocks noGrp="1"/>
          </p:cNvGraphicFramePr>
          <p:nvPr>
            <p:extLst>
              <p:ext uri="{D42A27DB-BD31-4B8C-83A1-F6EECF244321}">
                <p14:modId xmlns:p14="http://schemas.microsoft.com/office/powerpoint/2010/main" val="2473250255"/>
              </p:ext>
            </p:extLst>
          </p:nvPr>
        </p:nvGraphicFramePr>
        <p:xfrm>
          <a:off x="0" y="5322523"/>
          <a:ext cx="7772400" cy="2618612"/>
        </p:xfrm>
        <a:graphic>
          <a:graphicData uri="http://schemas.openxmlformats.org/drawingml/2006/table">
            <a:tbl>
              <a:tblPr firstRow="1" bandRow="1">
                <a:tableStyleId>{5C22544A-7EE6-4342-B048-85BDC9FD1C3A}</a:tableStyleId>
              </a:tblPr>
              <a:tblGrid>
                <a:gridCol w="3208149">
                  <a:extLst>
                    <a:ext uri="{9D8B030D-6E8A-4147-A177-3AD203B41FA5}">
                      <a16:colId xmlns:a16="http://schemas.microsoft.com/office/drawing/2014/main" val="3558380768"/>
                    </a:ext>
                  </a:extLst>
                </a:gridCol>
                <a:gridCol w="2107770">
                  <a:extLst>
                    <a:ext uri="{9D8B030D-6E8A-4147-A177-3AD203B41FA5}">
                      <a16:colId xmlns:a16="http://schemas.microsoft.com/office/drawing/2014/main" val="3685829068"/>
                    </a:ext>
                  </a:extLst>
                </a:gridCol>
                <a:gridCol w="2456481">
                  <a:extLst>
                    <a:ext uri="{9D8B030D-6E8A-4147-A177-3AD203B41FA5}">
                      <a16:colId xmlns:a16="http://schemas.microsoft.com/office/drawing/2014/main" val="4197167921"/>
                    </a:ext>
                  </a:extLst>
                </a:gridCol>
              </a:tblGrid>
              <a:tr h="1845945">
                <a:tc>
                  <a:txBody>
                    <a:bodyPr/>
                    <a:lstStyle/>
                    <a:p>
                      <a:r>
                        <a:rPr lang="en-US" sz="1800" dirty="0"/>
                        <a:t>PHYSICIANS</a:t>
                      </a:r>
                    </a:p>
                    <a:p>
                      <a:r>
                        <a:rPr lang="en-US" sz="1200" b="1" dirty="0">
                          <a:solidFill>
                            <a:schemeClr val="bg1"/>
                          </a:solidFill>
                        </a:rPr>
                        <a:t>Dr. Robert Smith, Chief Executive Officer</a:t>
                      </a:r>
                    </a:p>
                    <a:p>
                      <a:r>
                        <a:rPr lang="en-US" sz="1200" b="1" dirty="0">
                          <a:solidFill>
                            <a:schemeClr val="bg1"/>
                          </a:solidFill>
                        </a:rPr>
                        <a:t>Dr. Obie McNair, Chief Operating Officer</a:t>
                      </a:r>
                    </a:p>
                    <a:p>
                      <a:r>
                        <a:rPr lang="en-US" sz="1200" b="1" dirty="0">
                          <a:solidFill>
                            <a:schemeClr val="bg1"/>
                          </a:solidFill>
                        </a:rPr>
                        <a:t>Dr. Lionel B. Fraser, Jr., Chief Medical Officer</a:t>
                      </a:r>
                    </a:p>
                    <a:p>
                      <a:endParaRPr lang="en-US" sz="1200" b="1" dirty="0">
                        <a:solidFill>
                          <a:schemeClr val="bg1"/>
                        </a:solidFill>
                      </a:endParaRPr>
                    </a:p>
                    <a:p>
                      <a:r>
                        <a:rPr lang="en-US" sz="1200" b="0" dirty="0">
                          <a:solidFill>
                            <a:schemeClr val="bg1"/>
                          </a:solidFill>
                        </a:rPr>
                        <a:t>Dr. Janice Bacon</a:t>
                      </a:r>
                    </a:p>
                    <a:p>
                      <a:r>
                        <a:rPr lang="en-US" sz="1200" b="0" dirty="0">
                          <a:solidFill>
                            <a:schemeClr val="bg1"/>
                          </a:solidFill>
                        </a:rPr>
                        <a:t>Dr. Edith Smith Rayford</a:t>
                      </a:r>
                    </a:p>
                    <a:p>
                      <a:r>
                        <a:rPr lang="en-US" sz="1200" b="0" dirty="0">
                          <a:solidFill>
                            <a:schemeClr val="bg1"/>
                          </a:solidFill>
                        </a:rPr>
                        <a:t>Dr. Tamara Winfield</a:t>
                      </a:r>
                    </a:p>
                    <a:p>
                      <a:r>
                        <a:rPr lang="en-US" sz="1200" b="0" dirty="0">
                          <a:solidFill>
                            <a:schemeClr val="bg1"/>
                          </a:solidFill>
                        </a:rPr>
                        <a:t>Dr. Starkey Hudson</a:t>
                      </a:r>
                    </a:p>
                    <a:p>
                      <a:r>
                        <a:rPr lang="en-US" sz="1200" b="0" dirty="0">
                          <a:solidFill>
                            <a:schemeClr val="bg1"/>
                          </a:solidFill>
                        </a:rPr>
                        <a:t>Dr. </a:t>
                      </a:r>
                      <a:r>
                        <a:rPr lang="en-US" sz="1200" b="0" dirty="0" err="1">
                          <a:solidFill>
                            <a:schemeClr val="bg1"/>
                          </a:solidFill>
                        </a:rPr>
                        <a:t>Arbie</a:t>
                      </a:r>
                      <a:r>
                        <a:rPr lang="en-US" sz="1200" b="0" dirty="0">
                          <a:solidFill>
                            <a:schemeClr val="bg1"/>
                          </a:solidFill>
                        </a:rPr>
                        <a:t> Hinton</a:t>
                      </a:r>
                    </a:p>
                    <a:p>
                      <a:r>
                        <a:rPr lang="en-US" sz="1200" b="0" dirty="0">
                          <a:solidFill>
                            <a:schemeClr val="bg1"/>
                          </a:solidFill>
                        </a:rPr>
                        <a:t>Dr. </a:t>
                      </a:r>
                      <a:r>
                        <a:rPr lang="en-US" sz="1200" b="0" dirty="0" err="1">
                          <a:solidFill>
                            <a:schemeClr val="bg1"/>
                          </a:solidFill>
                        </a:rPr>
                        <a:t>Shardale</a:t>
                      </a:r>
                      <a:r>
                        <a:rPr lang="en-US" sz="1200" b="0" dirty="0">
                          <a:solidFill>
                            <a:schemeClr val="bg1"/>
                          </a:solidFill>
                        </a:rPr>
                        <a:t> McAfee</a:t>
                      </a:r>
                    </a:p>
                    <a:p>
                      <a:endParaRPr lang="en-US" sz="1800" dirty="0"/>
                    </a:p>
                  </a:txBody>
                  <a:tcPr marL="58293" marR="58293" marT="29146" marB="29146">
                    <a:solidFill>
                      <a:srgbClr val="FF0000">
                        <a:alpha val="55408"/>
                      </a:srgbClr>
                    </a:solidFill>
                  </a:tcPr>
                </a:tc>
                <a:tc>
                  <a:txBody>
                    <a:bodyPr/>
                    <a:lstStyle/>
                    <a:p>
                      <a:r>
                        <a:rPr lang="en-US" sz="1800" dirty="0"/>
                        <a:t>NURSE PRACTITIANERS</a:t>
                      </a:r>
                      <a:endParaRPr lang="en-US" sz="1200" dirty="0">
                        <a:solidFill>
                          <a:schemeClr val="tx1"/>
                        </a:solidFill>
                      </a:endParaRPr>
                    </a:p>
                    <a:p>
                      <a:endParaRPr lang="en-US" sz="1200" b="0" dirty="0">
                        <a:solidFill>
                          <a:schemeClr val="bg1"/>
                        </a:solidFill>
                      </a:endParaRPr>
                    </a:p>
                    <a:p>
                      <a:r>
                        <a:rPr lang="en-US" sz="1200" b="0" dirty="0">
                          <a:solidFill>
                            <a:schemeClr val="bg1"/>
                          </a:solidFill>
                        </a:rPr>
                        <a:t>Mr. Edgar Miller</a:t>
                      </a:r>
                    </a:p>
                    <a:p>
                      <a:r>
                        <a:rPr lang="en-US" sz="1200" b="0" dirty="0">
                          <a:solidFill>
                            <a:schemeClr val="bg1"/>
                          </a:solidFill>
                        </a:rPr>
                        <a:t>Ms. </a:t>
                      </a:r>
                      <a:r>
                        <a:rPr lang="en-US" sz="1200" b="0" dirty="0" err="1">
                          <a:solidFill>
                            <a:schemeClr val="bg1"/>
                          </a:solidFill>
                        </a:rPr>
                        <a:t>Montoyae</a:t>
                      </a:r>
                      <a:r>
                        <a:rPr lang="en-US" sz="1200" b="0" dirty="0">
                          <a:solidFill>
                            <a:schemeClr val="bg1"/>
                          </a:solidFill>
                        </a:rPr>
                        <a:t> Leavy</a:t>
                      </a:r>
                    </a:p>
                    <a:p>
                      <a:r>
                        <a:rPr lang="en-US" sz="1200" b="0" dirty="0">
                          <a:solidFill>
                            <a:schemeClr val="bg1"/>
                          </a:solidFill>
                        </a:rPr>
                        <a:t>Mrs. </a:t>
                      </a:r>
                      <a:r>
                        <a:rPr lang="en-US" sz="1200" b="0" dirty="0" err="1">
                          <a:solidFill>
                            <a:schemeClr val="bg1"/>
                          </a:solidFill>
                        </a:rPr>
                        <a:t>Zipora</a:t>
                      </a:r>
                      <a:r>
                        <a:rPr lang="en-US" sz="1200" b="0" dirty="0">
                          <a:solidFill>
                            <a:schemeClr val="bg1"/>
                          </a:solidFill>
                        </a:rPr>
                        <a:t> Martin-Brown</a:t>
                      </a:r>
                    </a:p>
                    <a:p>
                      <a:r>
                        <a:rPr lang="en-US" sz="1200" b="0" dirty="0">
                          <a:solidFill>
                            <a:schemeClr val="bg1"/>
                          </a:solidFill>
                        </a:rPr>
                        <a:t>Mrs. Trevalla Lindsey, </a:t>
                      </a:r>
                    </a:p>
                    <a:p>
                      <a:r>
                        <a:rPr lang="en-US" sz="1200" b="0" dirty="0">
                          <a:solidFill>
                            <a:schemeClr val="bg1"/>
                          </a:solidFill>
                        </a:rPr>
                        <a:t>Ms. Janice Tillman</a:t>
                      </a:r>
                    </a:p>
                    <a:p>
                      <a:endParaRPr lang="en-US" sz="1800" dirty="0"/>
                    </a:p>
                  </a:txBody>
                  <a:tcPr marL="58293" marR="58293" marT="29146" marB="29146">
                    <a:solidFill>
                      <a:srgbClr val="FF0000">
                        <a:alpha val="58000"/>
                      </a:srgbClr>
                    </a:solidFill>
                  </a:tcPr>
                </a:tc>
                <a:tc>
                  <a:txBody>
                    <a:bodyPr/>
                    <a:lstStyle/>
                    <a:p>
                      <a:r>
                        <a:rPr lang="en-US" sz="1800" dirty="0"/>
                        <a:t>SOCIAL WORKERS</a:t>
                      </a:r>
                    </a:p>
                    <a:p>
                      <a:endParaRPr lang="en-US" sz="1200" b="0" dirty="0">
                        <a:solidFill>
                          <a:schemeClr val="bg1"/>
                        </a:solidFill>
                      </a:endParaRPr>
                    </a:p>
                    <a:p>
                      <a:r>
                        <a:rPr lang="en-US" sz="1200" b="0" dirty="0">
                          <a:solidFill>
                            <a:schemeClr val="bg1"/>
                          </a:solidFill>
                        </a:rPr>
                        <a:t>Ms. </a:t>
                      </a:r>
                      <a:r>
                        <a:rPr lang="en-US" sz="1200" b="0" dirty="0" err="1">
                          <a:solidFill>
                            <a:schemeClr val="bg1"/>
                          </a:solidFill>
                        </a:rPr>
                        <a:t>Chinnika</a:t>
                      </a:r>
                      <a:r>
                        <a:rPr lang="en-US" sz="1200" b="0" dirty="0">
                          <a:solidFill>
                            <a:schemeClr val="bg1"/>
                          </a:solidFill>
                        </a:rPr>
                        <a:t> Crisler</a:t>
                      </a:r>
                    </a:p>
                    <a:p>
                      <a:r>
                        <a:rPr lang="en-US" sz="1200" b="0" dirty="0">
                          <a:solidFill>
                            <a:schemeClr val="bg1"/>
                          </a:solidFill>
                        </a:rPr>
                        <a:t>Ms. Geraldine Sally Bates</a:t>
                      </a:r>
                    </a:p>
                    <a:p>
                      <a:r>
                        <a:rPr lang="en-US" sz="1200" b="0" dirty="0">
                          <a:solidFill>
                            <a:schemeClr val="bg1"/>
                          </a:solidFill>
                        </a:rPr>
                        <a:t>Mrs. </a:t>
                      </a:r>
                      <a:r>
                        <a:rPr lang="en-US" sz="1200" b="0" dirty="0" err="1">
                          <a:solidFill>
                            <a:schemeClr val="bg1"/>
                          </a:solidFill>
                        </a:rPr>
                        <a:t>Zipora</a:t>
                      </a:r>
                      <a:r>
                        <a:rPr lang="en-US" sz="1200" b="0" dirty="0">
                          <a:solidFill>
                            <a:schemeClr val="bg1"/>
                          </a:solidFill>
                        </a:rPr>
                        <a:t> Martin-Brown</a:t>
                      </a:r>
                    </a:p>
                    <a:p>
                      <a:endParaRPr lang="en-US" sz="1800" dirty="0"/>
                    </a:p>
                  </a:txBody>
                  <a:tcPr marL="58293" marR="58293" marT="29146" marB="29146">
                    <a:solidFill>
                      <a:srgbClr val="FF0000">
                        <a:alpha val="53000"/>
                      </a:srgbClr>
                    </a:solidFill>
                  </a:tcPr>
                </a:tc>
                <a:extLst>
                  <a:ext uri="{0D108BD9-81ED-4DB2-BD59-A6C34878D82A}">
                    <a16:rowId xmlns:a16="http://schemas.microsoft.com/office/drawing/2014/main" val="760836294"/>
                  </a:ext>
                </a:extLst>
              </a:tr>
            </a:tbl>
          </a:graphicData>
        </a:graphic>
      </p:graphicFrame>
      <p:graphicFrame>
        <p:nvGraphicFramePr>
          <p:cNvPr id="14" name="Table 14">
            <a:extLst>
              <a:ext uri="{FF2B5EF4-FFF2-40B4-BE49-F238E27FC236}">
                <a16:creationId xmlns:a16="http://schemas.microsoft.com/office/drawing/2014/main" id="{7DEFB22B-705B-C344-B920-5A948AF1A3BC}"/>
              </a:ext>
            </a:extLst>
          </p:cNvPr>
          <p:cNvGraphicFramePr>
            <a:graphicFrameLocks noGrp="1"/>
          </p:cNvGraphicFramePr>
          <p:nvPr>
            <p:extLst>
              <p:ext uri="{D42A27DB-BD31-4B8C-83A1-F6EECF244321}">
                <p14:modId xmlns:p14="http://schemas.microsoft.com/office/powerpoint/2010/main" val="3299900194"/>
              </p:ext>
            </p:extLst>
          </p:nvPr>
        </p:nvGraphicFramePr>
        <p:xfrm>
          <a:off x="-20494" y="7973791"/>
          <a:ext cx="7813388" cy="2036824"/>
        </p:xfrm>
        <a:graphic>
          <a:graphicData uri="http://schemas.openxmlformats.org/drawingml/2006/table">
            <a:tbl>
              <a:tblPr firstRow="1" bandRow="1">
                <a:tableStyleId>{5C22544A-7EE6-4342-B048-85BDC9FD1C3A}</a:tableStyleId>
              </a:tblPr>
              <a:tblGrid>
                <a:gridCol w="1953347">
                  <a:extLst>
                    <a:ext uri="{9D8B030D-6E8A-4147-A177-3AD203B41FA5}">
                      <a16:colId xmlns:a16="http://schemas.microsoft.com/office/drawing/2014/main" val="1185338868"/>
                    </a:ext>
                  </a:extLst>
                </a:gridCol>
                <a:gridCol w="1953347">
                  <a:extLst>
                    <a:ext uri="{9D8B030D-6E8A-4147-A177-3AD203B41FA5}">
                      <a16:colId xmlns:a16="http://schemas.microsoft.com/office/drawing/2014/main" val="1086974142"/>
                    </a:ext>
                  </a:extLst>
                </a:gridCol>
                <a:gridCol w="1849740">
                  <a:extLst>
                    <a:ext uri="{9D8B030D-6E8A-4147-A177-3AD203B41FA5}">
                      <a16:colId xmlns:a16="http://schemas.microsoft.com/office/drawing/2014/main" val="3333423793"/>
                    </a:ext>
                  </a:extLst>
                </a:gridCol>
                <a:gridCol w="2056954">
                  <a:extLst>
                    <a:ext uri="{9D8B030D-6E8A-4147-A177-3AD203B41FA5}">
                      <a16:colId xmlns:a16="http://schemas.microsoft.com/office/drawing/2014/main" val="2325019720"/>
                    </a:ext>
                  </a:extLst>
                </a:gridCol>
              </a:tblGrid>
              <a:tr h="159177">
                <a:tc>
                  <a:txBody>
                    <a:bodyPr/>
                    <a:lstStyle/>
                    <a:p>
                      <a:pPr algn="ctr"/>
                      <a:r>
                        <a:rPr lang="en-US" sz="1800"/>
                        <a:t>Southwest Clinic</a:t>
                      </a:r>
                    </a:p>
                  </a:txBody>
                  <a:tcPr marL="58293" marR="58293" marT="29146" marB="29146"/>
                </a:tc>
                <a:tc>
                  <a:txBody>
                    <a:bodyPr/>
                    <a:lstStyle/>
                    <a:p>
                      <a:pPr algn="ctr"/>
                      <a:r>
                        <a:rPr lang="en-US" sz="1800"/>
                        <a:t>Main Clinic</a:t>
                      </a:r>
                    </a:p>
                  </a:txBody>
                  <a:tcPr marL="58293" marR="58293" marT="29146" marB="29146"/>
                </a:tc>
                <a:tc>
                  <a:txBody>
                    <a:bodyPr/>
                    <a:lstStyle/>
                    <a:p>
                      <a:pPr algn="ctr"/>
                      <a:r>
                        <a:rPr lang="en-US" sz="1800" dirty="0"/>
                        <a:t>Tougaloo Clinic</a:t>
                      </a:r>
                    </a:p>
                  </a:txBody>
                  <a:tcPr marL="58293" marR="58293" marT="29146" marB="29146"/>
                </a:tc>
                <a:tc>
                  <a:txBody>
                    <a:bodyPr/>
                    <a:lstStyle/>
                    <a:p>
                      <a:pPr algn="ctr"/>
                      <a:r>
                        <a:rPr lang="en-US" sz="1800" dirty="0"/>
                        <a:t>Hinds Behavioral Health</a:t>
                      </a:r>
                    </a:p>
                  </a:txBody>
                  <a:tcPr marL="58293" marR="58293" marT="29146" marB="29146"/>
                </a:tc>
                <a:extLst>
                  <a:ext uri="{0D108BD9-81ED-4DB2-BD59-A6C34878D82A}">
                    <a16:rowId xmlns:a16="http://schemas.microsoft.com/office/drawing/2014/main" val="2302747823"/>
                  </a:ext>
                </a:extLst>
              </a:tr>
              <a:tr h="466344">
                <a:tc>
                  <a:txBody>
                    <a:bodyPr/>
                    <a:lstStyle/>
                    <a:p>
                      <a:r>
                        <a:rPr lang="en-US" sz="1800"/>
                        <a:t>5429 Robinson Road Ext. </a:t>
                      </a:r>
                    </a:p>
                    <a:p>
                      <a:r>
                        <a:rPr lang="en-US" sz="1800"/>
                        <a:t>Jackson, MS 39204 </a:t>
                      </a:r>
                    </a:p>
                    <a:p>
                      <a:r>
                        <a:rPr lang="en-US" sz="1800"/>
                        <a:t>601-914-0163</a:t>
                      </a:r>
                    </a:p>
                  </a:txBody>
                  <a:tcPr marL="58293" marR="58293" marT="29146" marB="29146"/>
                </a:tc>
                <a:tc>
                  <a:txBody>
                    <a:bodyPr/>
                    <a:lstStyle/>
                    <a:p>
                      <a:r>
                        <a:rPr lang="en-US" sz="1800" dirty="0"/>
                        <a:t>1134 Winter Street </a:t>
                      </a:r>
                    </a:p>
                    <a:p>
                      <a:r>
                        <a:rPr lang="en-US" sz="1800" dirty="0"/>
                        <a:t>Jackson, MS 39204 </a:t>
                      </a:r>
                    </a:p>
                    <a:p>
                      <a:r>
                        <a:rPr lang="en-US" sz="1800" dirty="0"/>
                        <a:t>601-948-5572</a:t>
                      </a:r>
                    </a:p>
                  </a:txBody>
                  <a:tcPr marL="58293" marR="58293" marT="29146" marB="29146"/>
                </a:tc>
                <a:tc>
                  <a:txBody>
                    <a:bodyPr/>
                    <a:lstStyle/>
                    <a:p>
                      <a:r>
                        <a:rPr lang="en-US" sz="1800" dirty="0"/>
                        <a:t>500 W. County Line Road </a:t>
                      </a:r>
                    </a:p>
                    <a:p>
                      <a:r>
                        <a:rPr lang="en-US" sz="1800" dirty="0"/>
                        <a:t>Tougaloo, MS 39174</a:t>
                      </a:r>
                    </a:p>
                    <a:p>
                      <a:r>
                        <a:rPr lang="en-US" sz="1800" dirty="0"/>
                        <a:t>601-957-6776</a:t>
                      </a:r>
                    </a:p>
                  </a:txBody>
                  <a:tcPr marL="58293" marR="58293" marT="29146" marB="29146"/>
                </a:tc>
                <a:tc>
                  <a:txBody>
                    <a:bodyPr/>
                    <a:lstStyle/>
                    <a:p>
                      <a:r>
                        <a:rPr lang="en-US" sz="1800" dirty="0"/>
                        <a:t>3540 Highway 80 West</a:t>
                      </a:r>
                    </a:p>
                    <a:p>
                      <a:r>
                        <a:rPr lang="en-US" sz="1800" dirty="0"/>
                        <a:t>Jackson, MS 39209</a:t>
                      </a:r>
                    </a:p>
                    <a:p>
                      <a:r>
                        <a:rPr lang="en-US" sz="1800" dirty="0"/>
                        <a:t>769-237-4581</a:t>
                      </a:r>
                    </a:p>
                  </a:txBody>
                  <a:tcPr marL="58293" marR="58293" marT="29146" marB="29146"/>
                </a:tc>
                <a:extLst>
                  <a:ext uri="{0D108BD9-81ED-4DB2-BD59-A6C34878D82A}">
                    <a16:rowId xmlns:a16="http://schemas.microsoft.com/office/drawing/2014/main" val="1282615590"/>
                  </a:ext>
                </a:extLst>
              </a:tr>
            </a:tbl>
          </a:graphicData>
        </a:graphic>
      </p:graphicFrame>
      <p:sp>
        <p:nvSpPr>
          <p:cNvPr id="3" name="Slide Number Placeholder 2">
            <a:extLst>
              <a:ext uri="{FF2B5EF4-FFF2-40B4-BE49-F238E27FC236}">
                <a16:creationId xmlns:a16="http://schemas.microsoft.com/office/drawing/2014/main" id="{F610EB07-B80E-0B40-9239-7D473550753F}"/>
              </a:ext>
            </a:extLst>
          </p:cNvPr>
          <p:cNvSpPr>
            <a:spLocks noGrp="1"/>
          </p:cNvSpPr>
          <p:nvPr>
            <p:ph type="sldNum" sz="quarter" idx="12"/>
          </p:nvPr>
        </p:nvSpPr>
        <p:spPr/>
        <p:txBody>
          <a:bodyPr/>
          <a:lstStyle/>
          <a:p>
            <a:fld id="{206AD0DF-4404-2643-8698-0C89983C9A04}" type="slidenum">
              <a:rPr lang="en-US" smtClean="0"/>
              <a:t>11</a:t>
            </a:fld>
            <a:endParaRPr lang="en-US"/>
          </a:p>
        </p:txBody>
      </p:sp>
    </p:spTree>
    <p:extLst>
      <p:ext uri="{BB962C8B-B14F-4D97-AF65-F5344CB8AC3E}">
        <p14:creationId xmlns:p14="http://schemas.microsoft.com/office/powerpoint/2010/main" val="1008822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151181-2394-D441-ADE9-E4D0EEC7ACEC}"/>
              </a:ext>
            </a:extLst>
          </p:cNvPr>
          <p:cNvSpPr/>
          <p:nvPr/>
        </p:nvSpPr>
        <p:spPr>
          <a:xfrm>
            <a:off x="0" y="7182321"/>
            <a:ext cx="7758498" cy="2876079"/>
          </a:xfrm>
          <a:prstGeom prst="rect">
            <a:avLst/>
          </a:prstGeom>
          <a:solidFill>
            <a:srgbClr val="44A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034D51-0A4E-3848-98A3-19E0DA488C98}"/>
              </a:ext>
            </a:extLst>
          </p:cNvPr>
          <p:cNvSpPr>
            <a:spLocks noGrp="1"/>
          </p:cNvSpPr>
          <p:nvPr>
            <p:ph type="title"/>
          </p:nvPr>
        </p:nvSpPr>
        <p:spPr>
          <a:xfrm>
            <a:off x="4035336" y="3639232"/>
            <a:ext cx="3507711" cy="1374030"/>
          </a:xfrm>
        </p:spPr>
        <p:txBody>
          <a:bodyPr anchor="t">
            <a:normAutofit/>
          </a:bodyPr>
          <a:lstStyle/>
          <a:p>
            <a:pPr algn="ctr"/>
            <a:r>
              <a:rPr lang="en-US" sz="2400" dirty="0">
                <a:solidFill>
                  <a:srgbClr val="FBC212"/>
                </a:solidFill>
                <a:latin typeface="Copperplate" panose="02000504000000020004" pitchFamily="2" charset="77"/>
              </a:rPr>
              <a:t>Count It All Joy Counseling Services</a:t>
            </a:r>
          </a:p>
        </p:txBody>
      </p:sp>
      <p:pic>
        <p:nvPicPr>
          <p:cNvPr id="5" name="Content Placeholder 4" descr="A person with the arms crossed&#10;&#10;Description automatically generated with medium confidence">
            <a:extLst>
              <a:ext uri="{FF2B5EF4-FFF2-40B4-BE49-F238E27FC236}">
                <a16:creationId xmlns:a16="http://schemas.microsoft.com/office/drawing/2014/main" id="{6CBD3E49-ED5B-8042-914B-9F17332F48BD}"/>
              </a:ext>
            </a:extLst>
          </p:cNvPr>
          <p:cNvPicPr>
            <a:picLocks noChangeAspect="1"/>
          </p:cNvPicPr>
          <p:nvPr/>
        </p:nvPicPr>
        <p:blipFill rotWithShape="1">
          <a:blip r:embed="rId3"/>
          <a:srcRect r="-1" b="26010"/>
          <a:stretch/>
        </p:blipFill>
        <p:spPr>
          <a:xfrm flipH="1">
            <a:off x="243255" y="292135"/>
            <a:ext cx="3792081" cy="4371974"/>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 useBgFill="1">
        <p:nvSpPr>
          <p:cNvPr id="9" name="Content Placeholder 8">
            <a:extLst>
              <a:ext uri="{FF2B5EF4-FFF2-40B4-BE49-F238E27FC236}">
                <a16:creationId xmlns:a16="http://schemas.microsoft.com/office/drawing/2014/main" id="{4FC0DD73-5E2F-4824-A0E2-6EFE57D61A13}"/>
              </a:ext>
            </a:extLst>
          </p:cNvPr>
          <p:cNvSpPr>
            <a:spLocks noGrp="1"/>
          </p:cNvSpPr>
          <p:nvPr>
            <p:ph idx="1"/>
          </p:nvPr>
        </p:nvSpPr>
        <p:spPr>
          <a:xfrm>
            <a:off x="329416" y="3867938"/>
            <a:ext cx="3792081" cy="862953"/>
          </a:xfrm>
        </p:spPr>
        <p:txBody>
          <a:bodyPr>
            <a:noAutofit/>
          </a:bodyPr>
          <a:lstStyle/>
          <a:p>
            <a:pPr marL="0" indent="0" algn="ctr">
              <a:buNone/>
            </a:pPr>
            <a:r>
              <a:rPr lang="en-US" sz="2400" b="1" dirty="0">
                <a:solidFill>
                  <a:schemeClr val="tx1">
                    <a:alpha val="80000"/>
                  </a:schemeClr>
                </a:solidFill>
                <a:latin typeface="Freestyle Script" panose="030804020302050B0404" pitchFamily="66" charset="77"/>
              </a:rPr>
              <a:t>Leona Bishop, BC-TMH, LPC-S - Owner</a:t>
            </a:r>
          </a:p>
        </p:txBody>
      </p:sp>
      <p:pic>
        <p:nvPicPr>
          <p:cNvPr id="1026" name="Picture 2" descr="Count It All Joy Counseling Services, LLC - Home | Facebook">
            <a:extLst>
              <a:ext uri="{FF2B5EF4-FFF2-40B4-BE49-F238E27FC236}">
                <a16:creationId xmlns:a16="http://schemas.microsoft.com/office/drawing/2014/main" id="{066FFC95-D868-B342-9E08-EBC23E578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5336" y="225353"/>
            <a:ext cx="3458146" cy="3458146"/>
          </a:xfrm>
          <a:prstGeom prst="rect">
            <a:avLst/>
          </a:prstGeom>
          <a:noFill/>
          <a:effectLst>
            <a:softEdge rad="271997"/>
          </a:effectLst>
          <a:extLst>
            <a:ext uri="{909E8E84-426E-40DD-AFC4-6F175D3DCCD1}">
              <a14:hiddenFill xmlns:a14="http://schemas.microsoft.com/office/drawing/2010/main">
                <a:solidFill>
                  <a:srgbClr val="FFFFFF"/>
                </a:solidFill>
              </a14:hiddenFill>
            </a:ext>
          </a:extLst>
        </p:spPr>
      </p:pic>
      <p:sp>
        <p:nvSpPr>
          <p:cNvPr id="13" name="Content Placeholder 8">
            <a:extLst>
              <a:ext uri="{FF2B5EF4-FFF2-40B4-BE49-F238E27FC236}">
                <a16:creationId xmlns:a16="http://schemas.microsoft.com/office/drawing/2014/main" id="{CDAAD338-DEB3-6D45-BD9C-D6A5D53A59B8}"/>
              </a:ext>
            </a:extLst>
          </p:cNvPr>
          <p:cNvSpPr txBox="1">
            <a:spLocks/>
          </p:cNvSpPr>
          <p:nvPr/>
        </p:nvSpPr>
        <p:spPr>
          <a:xfrm>
            <a:off x="229353" y="4730891"/>
            <a:ext cx="7529145" cy="2451430"/>
          </a:xfrm>
          <a:prstGeom prst="rect">
            <a:avLst/>
          </a:prstGeom>
        </p:spPr>
        <p:txBody>
          <a:bodyPr vert="horz" lIns="58293" tIns="29146" rIns="58293" bIns="29146"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44A89E"/>
                </a:solidFill>
              </a:rPr>
              <a:t>Our therapists can help put </a:t>
            </a:r>
          </a:p>
          <a:p>
            <a:pPr marL="0" indent="0" algn="ctr">
              <a:buNone/>
            </a:pPr>
            <a:r>
              <a:rPr lang="en-US" sz="4300" b="1" dirty="0">
                <a:solidFill>
                  <a:srgbClr val="44A89E"/>
                </a:solidFill>
              </a:rPr>
              <a:t>JOY </a:t>
            </a:r>
          </a:p>
          <a:p>
            <a:pPr marL="0" indent="0" algn="ctr">
              <a:buNone/>
            </a:pPr>
            <a:r>
              <a:rPr lang="en-US" b="1" dirty="0">
                <a:solidFill>
                  <a:srgbClr val="44A89E"/>
                </a:solidFill>
              </a:rPr>
              <a:t>back in your Journey</a:t>
            </a:r>
            <a:r>
              <a:rPr lang="en-US" dirty="0">
                <a:solidFill>
                  <a:srgbClr val="44A89E"/>
                </a:solidFill>
              </a:rPr>
              <a:t>. </a:t>
            </a:r>
          </a:p>
          <a:p>
            <a:pPr marL="0" indent="0" algn="ctr">
              <a:buNone/>
            </a:pPr>
            <a:endParaRPr lang="en-US" sz="3200" dirty="0">
              <a:solidFill>
                <a:srgbClr val="44A89E"/>
              </a:solidFill>
            </a:endParaRPr>
          </a:p>
          <a:p>
            <a:pPr marL="0" indent="0" algn="ctr">
              <a:buNone/>
            </a:pPr>
            <a:r>
              <a:rPr lang="en-US" sz="2100" dirty="0"/>
              <a:t>Visit our website for more information. </a:t>
            </a:r>
          </a:p>
          <a:p>
            <a:pPr marL="0" indent="0" algn="ctr">
              <a:buNone/>
            </a:pPr>
            <a:r>
              <a:rPr lang="en-US" dirty="0" err="1">
                <a:solidFill>
                  <a:srgbClr val="44A89E"/>
                </a:solidFill>
              </a:rPr>
              <a:t>www.countjoy.net</a:t>
            </a:r>
            <a:endParaRPr lang="en-US" dirty="0">
              <a:solidFill>
                <a:srgbClr val="44A89E"/>
              </a:solidFill>
            </a:endParaRPr>
          </a:p>
        </p:txBody>
      </p:sp>
      <p:sp>
        <p:nvSpPr>
          <p:cNvPr id="23" name="TextBox 22">
            <a:extLst>
              <a:ext uri="{FF2B5EF4-FFF2-40B4-BE49-F238E27FC236}">
                <a16:creationId xmlns:a16="http://schemas.microsoft.com/office/drawing/2014/main" id="{C3F0E12C-DED2-964B-A78F-6A4F36DF6E88}"/>
              </a:ext>
            </a:extLst>
          </p:cNvPr>
          <p:cNvSpPr txBox="1"/>
          <p:nvPr/>
        </p:nvSpPr>
        <p:spPr>
          <a:xfrm>
            <a:off x="721711" y="7760194"/>
            <a:ext cx="6328978" cy="1200329"/>
          </a:xfrm>
          <a:prstGeom prst="rect">
            <a:avLst/>
          </a:prstGeom>
          <a:noFill/>
        </p:spPr>
        <p:txBody>
          <a:bodyPr wrap="square" rtlCol="0">
            <a:spAutoFit/>
          </a:bodyPr>
          <a:lstStyle/>
          <a:p>
            <a:pPr algn="ctr"/>
            <a:r>
              <a:rPr lang="en-US" sz="2400" dirty="0">
                <a:solidFill>
                  <a:schemeClr val="tx1"/>
                </a:solidFill>
              </a:rPr>
              <a:t>Who will be the DRAWDOWN WINNER?</a:t>
            </a:r>
          </a:p>
          <a:p>
            <a:pPr algn="ctr"/>
            <a:r>
              <a:rPr lang="en-US" sz="4000" dirty="0">
                <a:solidFill>
                  <a:schemeClr val="tx1"/>
                </a:solidFill>
              </a:rPr>
              <a:t> </a:t>
            </a:r>
            <a:r>
              <a:rPr lang="en-US" sz="4800" dirty="0">
                <a:solidFill>
                  <a:schemeClr val="tx1"/>
                </a:solidFill>
              </a:rPr>
              <a:t>$2021 </a:t>
            </a:r>
            <a:endParaRPr lang="en-US" sz="4000" dirty="0">
              <a:solidFill>
                <a:schemeClr val="tx1"/>
              </a:solidFill>
            </a:endParaRPr>
          </a:p>
        </p:txBody>
      </p:sp>
      <p:sp>
        <p:nvSpPr>
          <p:cNvPr id="24" name="TextBox 23">
            <a:extLst>
              <a:ext uri="{FF2B5EF4-FFF2-40B4-BE49-F238E27FC236}">
                <a16:creationId xmlns:a16="http://schemas.microsoft.com/office/drawing/2014/main" id="{EA859D19-6137-584C-BF8C-30BCDD502503}"/>
              </a:ext>
            </a:extLst>
          </p:cNvPr>
          <p:cNvSpPr txBox="1"/>
          <p:nvPr/>
        </p:nvSpPr>
        <p:spPr>
          <a:xfrm>
            <a:off x="136939" y="8819951"/>
            <a:ext cx="7713971" cy="954107"/>
          </a:xfrm>
          <a:prstGeom prst="rect">
            <a:avLst/>
          </a:prstGeom>
          <a:noFill/>
        </p:spPr>
        <p:txBody>
          <a:bodyPr wrap="none" rtlCol="0">
            <a:spAutoFit/>
          </a:bodyPr>
          <a:lstStyle/>
          <a:p>
            <a:pPr algn="ctr"/>
            <a:r>
              <a:rPr lang="en-US" sz="2800" b="1" dirty="0">
                <a:solidFill>
                  <a:srgbClr val="FBC212"/>
                </a:solidFill>
              </a:rPr>
              <a:t>So happy to support the</a:t>
            </a:r>
          </a:p>
          <a:p>
            <a:pPr algn="ctr"/>
            <a:r>
              <a:rPr lang="en-US" sz="2800" b="1" dirty="0">
                <a:solidFill>
                  <a:srgbClr val="FBC212"/>
                </a:solidFill>
              </a:rPr>
              <a:t>Annual Thelma Sanders Scholarship Dance </a:t>
            </a:r>
          </a:p>
        </p:txBody>
      </p:sp>
      <p:sp>
        <p:nvSpPr>
          <p:cNvPr id="4" name="Slide Number Placeholder 3">
            <a:extLst>
              <a:ext uri="{FF2B5EF4-FFF2-40B4-BE49-F238E27FC236}">
                <a16:creationId xmlns:a16="http://schemas.microsoft.com/office/drawing/2014/main" id="{478029DD-C497-BC48-8FCE-07B88F07BD98}"/>
              </a:ext>
            </a:extLst>
          </p:cNvPr>
          <p:cNvSpPr>
            <a:spLocks noGrp="1"/>
          </p:cNvSpPr>
          <p:nvPr>
            <p:ph type="sldNum" sz="quarter" idx="12"/>
          </p:nvPr>
        </p:nvSpPr>
        <p:spPr/>
        <p:txBody>
          <a:bodyPr/>
          <a:lstStyle/>
          <a:p>
            <a:fld id="{206AD0DF-4404-2643-8698-0C89983C9A04}" type="slidenum">
              <a:rPr lang="en-US" smtClean="0"/>
              <a:t>12</a:t>
            </a:fld>
            <a:endParaRPr lang="en-US"/>
          </a:p>
        </p:txBody>
      </p:sp>
    </p:spTree>
    <p:extLst>
      <p:ext uri="{BB962C8B-B14F-4D97-AF65-F5344CB8AC3E}">
        <p14:creationId xmlns:p14="http://schemas.microsoft.com/office/powerpoint/2010/main" val="2758543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0" fill="hold"/>
                                        <p:tgtEl>
                                          <p:spTgt spid="1026"/>
                                        </p:tgtEl>
                                        <p:attrNameLst>
                                          <p:attrName>ppt_w</p:attrName>
                                        </p:attrNameLst>
                                      </p:cBhvr>
                                      <p:tavLst>
                                        <p:tav tm="0" fmla="#ppt_w*sin(2.5*pi*$)">
                                          <p:val>
                                            <p:fltVal val="0"/>
                                          </p:val>
                                        </p:tav>
                                        <p:tav tm="100000">
                                          <p:val>
                                            <p:fltVal val="1"/>
                                          </p:val>
                                        </p:tav>
                                      </p:tavLst>
                                    </p:anim>
                                    <p:anim calcmode="lin" valueType="num">
                                      <p:cBhvr>
                                        <p:cTn id="8" dur="5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tanding next to a plant&#10;&#10;Description automatically generated with medium confidence">
            <a:extLst>
              <a:ext uri="{FF2B5EF4-FFF2-40B4-BE49-F238E27FC236}">
                <a16:creationId xmlns:a16="http://schemas.microsoft.com/office/drawing/2014/main" id="{AD737B63-50C8-4B46-9D1E-ACADDDF407D2}"/>
              </a:ext>
            </a:extLst>
          </p:cNvPr>
          <p:cNvPicPr>
            <a:picLocks noChangeAspect="1"/>
          </p:cNvPicPr>
          <p:nvPr/>
        </p:nvPicPr>
        <p:blipFill rotWithShape="1">
          <a:blip r:embed="rId3"/>
          <a:srcRect l="10737" r="-2" b="-2"/>
          <a:stretch/>
        </p:blipFill>
        <p:spPr>
          <a:xfrm>
            <a:off x="1207422" y="553031"/>
            <a:ext cx="5357554" cy="8002663"/>
          </a:xfrm>
          <a:prstGeom prst="rect">
            <a:avLst/>
          </a:prstGeom>
        </p:spPr>
      </p:pic>
      <p:sp>
        <p:nvSpPr>
          <p:cNvPr id="12" name="Content Placeholder 11">
            <a:extLst>
              <a:ext uri="{FF2B5EF4-FFF2-40B4-BE49-F238E27FC236}">
                <a16:creationId xmlns:a16="http://schemas.microsoft.com/office/drawing/2014/main" id="{917E99D0-CF09-4412-B822-EB5DA615A9B8}"/>
              </a:ext>
            </a:extLst>
          </p:cNvPr>
          <p:cNvSpPr>
            <a:spLocks noGrp="1"/>
          </p:cNvSpPr>
          <p:nvPr>
            <p:ph idx="1"/>
          </p:nvPr>
        </p:nvSpPr>
        <p:spPr>
          <a:xfrm>
            <a:off x="570302" y="8472999"/>
            <a:ext cx="6631799" cy="1365332"/>
          </a:xfrm>
          <a:noFill/>
        </p:spPr>
        <p:txBody>
          <a:bodyPr spcFirstLastPara="1" vert="horz" wrap="square" lIns="58293" tIns="29146" rIns="58293" bIns="29146" rtlCol="0" anchor="t" anchorCtr="0">
            <a:noAutofit/>
          </a:bodyPr>
          <a:lstStyle/>
          <a:p>
            <a:pPr marL="0" indent="0" algn="ctr">
              <a:buNone/>
            </a:pPr>
            <a:r>
              <a:rPr lang="en-US" sz="2400" b="1" kern="1200" dirty="0">
                <a:solidFill>
                  <a:srgbClr val="0070C0"/>
                </a:solidFill>
                <a:latin typeface="+mn-lt"/>
                <a:ea typeface="+mn-ea"/>
                <a:cs typeface="+mn-cs"/>
              </a:rPr>
              <a:t>TOUGALOO COLLEGE GOLDEN CLASS </a:t>
            </a:r>
            <a:r>
              <a:rPr lang="en-US" sz="2400" kern="1200" dirty="0">
                <a:solidFill>
                  <a:srgbClr val="C00000"/>
                </a:solidFill>
                <a:latin typeface="+mn-lt"/>
                <a:ea typeface="+mn-ea"/>
                <a:cs typeface="+mn-cs"/>
              </a:rPr>
              <a:t>REUNION LOADING…MAY 2022</a:t>
            </a:r>
          </a:p>
        </p:txBody>
      </p:sp>
      <p:sp>
        <p:nvSpPr>
          <p:cNvPr id="9" name="TextBox 8">
            <a:extLst>
              <a:ext uri="{FF2B5EF4-FFF2-40B4-BE49-F238E27FC236}">
                <a16:creationId xmlns:a16="http://schemas.microsoft.com/office/drawing/2014/main" id="{1CAB818F-4F40-2949-83FA-C546EC817D60}"/>
              </a:ext>
            </a:extLst>
          </p:cNvPr>
          <p:cNvSpPr txBox="1"/>
          <p:nvPr/>
        </p:nvSpPr>
        <p:spPr>
          <a:xfrm>
            <a:off x="160384" y="470336"/>
            <a:ext cx="7297190" cy="584775"/>
          </a:xfrm>
          <a:prstGeom prst="rect">
            <a:avLst/>
          </a:prstGeom>
          <a:solidFill>
            <a:schemeClr val="bg1"/>
          </a:solidFill>
        </p:spPr>
        <p:txBody>
          <a:bodyPr wrap="none" rtlCol="0">
            <a:spAutoFit/>
          </a:bodyPr>
          <a:lstStyle/>
          <a:p>
            <a:pPr>
              <a:spcAft>
                <a:spcPts val="383"/>
              </a:spcAft>
            </a:pPr>
            <a:r>
              <a:rPr lang="en-US" sz="3200" b="1" dirty="0">
                <a:solidFill>
                  <a:schemeClr val="tx1">
                    <a:lumMod val="95000"/>
                    <a:lumOff val="5000"/>
                  </a:schemeClr>
                </a:solidFill>
                <a:latin typeface="Cooper Black" panose="0208090404030B020404" pitchFamily="18" charset="77"/>
              </a:rPr>
              <a:t>KEEP THE LEGACY GOING JTAC!</a:t>
            </a:r>
          </a:p>
        </p:txBody>
      </p:sp>
      <p:sp>
        <p:nvSpPr>
          <p:cNvPr id="2" name="Title 1">
            <a:extLst>
              <a:ext uri="{FF2B5EF4-FFF2-40B4-BE49-F238E27FC236}">
                <a16:creationId xmlns:a16="http://schemas.microsoft.com/office/drawing/2014/main" id="{6E45D6F5-FE9E-DA4B-8478-97DD6ECC9FC5}"/>
              </a:ext>
            </a:extLst>
          </p:cNvPr>
          <p:cNvSpPr>
            <a:spLocks noGrp="1"/>
          </p:cNvSpPr>
          <p:nvPr>
            <p:ph type="title"/>
          </p:nvPr>
        </p:nvSpPr>
        <p:spPr>
          <a:xfrm>
            <a:off x="449451" y="7460314"/>
            <a:ext cx="6752647" cy="1157799"/>
          </a:xfrm>
          <a:solidFill>
            <a:schemeClr val="bg1"/>
          </a:solidFill>
        </p:spPr>
        <p:txBody>
          <a:bodyPr spcFirstLastPara="1" vert="horz" wrap="square" lIns="58293" tIns="29146" rIns="58293" bIns="29146" rtlCol="0" anchor="b" anchorCtr="0">
            <a:normAutofit/>
          </a:bodyPr>
          <a:lstStyle/>
          <a:p>
            <a:pPr algn="ctr"/>
            <a:r>
              <a:rPr lang="en-US" sz="3060" b="1" kern="1200" dirty="0">
                <a:solidFill>
                  <a:schemeClr val="tx1">
                    <a:lumMod val="95000"/>
                    <a:lumOff val="5000"/>
                  </a:schemeClr>
                </a:solidFill>
                <a:latin typeface="+mj-lt"/>
                <a:ea typeface="+mj-ea"/>
                <a:cs typeface="+mj-cs"/>
              </a:rPr>
              <a:t>Laquita Smith-Brown</a:t>
            </a:r>
            <a:br>
              <a:rPr lang="en-US" sz="3060" b="1" kern="1200" dirty="0">
                <a:solidFill>
                  <a:schemeClr val="tx1">
                    <a:lumMod val="95000"/>
                    <a:lumOff val="5000"/>
                  </a:schemeClr>
                </a:solidFill>
                <a:latin typeface="+mj-lt"/>
                <a:ea typeface="+mj-ea"/>
                <a:cs typeface="+mj-cs"/>
              </a:rPr>
            </a:br>
            <a:r>
              <a:rPr lang="en-US" sz="3060" b="1" kern="1200" dirty="0">
                <a:solidFill>
                  <a:schemeClr val="tx1">
                    <a:lumMod val="95000"/>
                    <a:lumOff val="5000"/>
                  </a:schemeClr>
                </a:solidFill>
                <a:latin typeface="+mj-lt"/>
                <a:ea typeface="+mj-ea"/>
                <a:cs typeface="+mj-cs"/>
              </a:rPr>
              <a:t>Class of 1972</a:t>
            </a:r>
          </a:p>
        </p:txBody>
      </p:sp>
      <p:sp>
        <p:nvSpPr>
          <p:cNvPr id="3" name="Slide Number Placeholder 2">
            <a:extLst>
              <a:ext uri="{FF2B5EF4-FFF2-40B4-BE49-F238E27FC236}">
                <a16:creationId xmlns:a16="http://schemas.microsoft.com/office/drawing/2014/main" id="{CE143E55-9C38-2746-9254-A18340B63914}"/>
              </a:ext>
            </a:extLst>
          </p:cNvPr>
          <p:cNvSpPr>
            <a:spLocks noGrp="1"/>
          </p:cNvSpPr>
          <p:nvPr>
            <p:ph type="sldNum" sz="quarter" idx="12"/>
          </p:nvPr>
        </p:nvSpPr>
        <p:spPr/>
        <p:txBody>
          <a:bodyPr/>
          <a:lstStyle/>
          <a:p>
            <a:fld id="{206AD0DF-4404-2643-8698-0C89983C9A04}" type="slidenum">
              <a:rPr lang="en-US" smtClean="0"/>
              <a:t>13</a:t>
            </a:fld>
            <a:endParaRPr lang="en-US" dirty="0"/>
          </a:p>
        </p:txBody>
      </p:sp>
    </p:spTree>
    <p:extLst>
      <p:ext uri="{BB962C8B-B14F-4D97-AF65-F5344CB8AC3E}">
        <p14:creationId xmlns:p14="http://schemas.microsoft.com/office/powerpoint/2010/main" val="28011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1DF2E1-8F11-F54F-B19A-ABB904D78038}"/>
              </a:ext>
            </a:extLst>
          </p:cNvPr>
          <p:cNvSpPr txBox="1"/>
          <p:nvPr/>
        </p:nvSpPr>
        <p:spPr>
          <a:xfrm>
            <a:off x="836633" y="6586780"/>
            <a:ext cx="6099133" cy="2898183"/>
          </a:xfrm>
          <a:prstGeom prst="rect">
            <a:avLst/>
          </a:prstGeom>
        </p:spPr>
        <p:txBody>
          <a:bodyPr vert="horz" lIns="58293" tIns="29146" rIns="58293" bIns="29146" rtlCol="0">
            <a:normAutofit/>
          </a:bodyPr>
          <a:lstStyle/>
          <a:p>
            <a:pPr algn="ctr">
              <a:lnSpc>
                <a:spcPct val="90000"/>
              </a:lnSpc>
              <a:spcAft>
                <a:spcPts val="383"/>
              </a:spcAft>
            </a:pPr>
            <a:r>
              <a:rPr lang="en-US" sz="1800" b="1" dirty="0">
                <a:solidFill>
                  <a:schemeClr val="tx1">
                    <a:alpha val="60000"/>
                  </a:schemeClr>
                </a:solidFill>
                <a:latin typeface="Copperplate" panose="02000504000000020004" pitchFamily="2" charset="77"/>
              </a:rPr>
              <a:t>PAID FOR BY FRIENDS  OF </a:t>
            </a:r>
          </a:p>
          <a:p>
            <a:pPr algn="ctr">
              <a:lnSpc>
                <a:spcPct val="90000"/>
              </a:lnSpc>
              <a:spcAft>
                <a:spcPts val="383"/>
              </a:spcAft>
            </a:pPr>
            <a:r>
              <a:rPr lang="en-US" sz="1800" b="1" dirty="0">
                <a:solidFill>
                  <a:schemeClr val="tx1">
                    <a:alpha val="60000"/>
                  </a:schemeClr>
                </a:solidFill>
                <a:latin typeface="Copperplate" panose="02000504000000020004" pitchFamily="2" charset="77"/>
              </a:rPr>
              <a:t>BENNIE THOMPSON</a:t>
            </a:r>
          </a:p>
          <a:p>
            <a:pPr algn="ctr">
              <a:lnSpc>
                <a:spcPct val="90000"/>
              </a:lnSpc>
              <a:spcAft>
                <a:spcPts val="383"/>
              </a:spcAft>
            </a:pPr>
            <a:endParaRPr lang="en-US" sz="1600" b="1" dirty="0">
              <a:solidFill>
                <a:schemeClr val="tx1">
                  <a:alpha val="60000"/>
                </a:schemeClr>
              </a:solidFill>
            </a:endParaRPr>
          </a:p>
          <a:p>
            <a:pPr algn="ctr">
              <a:lnSpc>
                <a:spcPct val="90000"/>
              </a:lnSpc>
              <a:spcAft>
                <a:spcPts val="383"/>
              </a:spcAft>
            </a:pPr>
            <a:endParaRPr lang="en-US" sz="1600" b="1" dirty="0">
              <a:solidFill>
                <a:schemeClr val="tx1">
                  <a:alpha val="60000"/>
                </a:schemeClr>
              </a:solidFill>
            </a:endParaRPr>
          </a:p>
          <a:p>
            <a:pPr algn="ctr">
              <a:lnSpc>
                <a:spcPct val="90000"/>
              </a:lnSpc>
              <a:spcAft>
                <a:spcPts val="383"/>
              </a:spcAft>
            </a:pPr>
            <a:r>
              <a:rPr lang="en-US" sz="1600" b="1" dirty="0">
                <a:solidFill>
                  <a:schemeClr val="tx1">
                    <a:alpha val="60000"/>
                  </a:schemeClr>
                </a:solidFill>
              </a:rPr>
              <a:t>P.O. BOX 100</a:t>
            </a:r>
          </a:p>
          <a:p>
            <a:pPr algn="ctr">
              <a:lnSpc>
                <a:spcPct val="90000"/>
              </a:lnSpc>
              <a:spcAft>
                <a:spcPts val="383"/>
              </a:spcAft>
            </a:pPr>
            <a:r>
              <a:rPr lang="en-US" sz="1600" b="1" dirty="0">
                <a:solidFill>
                  <a:schemeClr val="tx1">
                    <a:alpha val="60000"/>
                  </a:schemeClr>
                </a:solidFill>
              </a:rPr>
              <a:t>BOLTON, MS 39041</a:t>
            </a:r>
          </a:p>
          <a:p>
            <a:pPr algn="ctr">
              <a:lnSpc>
                <a:spcPct val="90000"/>
              </a:lnSpc>
              <a:spcAft>
                <a:spcPts val="383"/>
              </a:spcAft>
            </a:pPr>
            <a:r>
              <a:rPr lang="en-US" sz="1600" b="1" dirty="0">
                <a:solidFill>
                  <a:schemeClr val="tx1">
                    <a:alpha val="60000"/>
                  </a:schemeClr>
                </a:solidFill>
              </a:rPr>
              <a:t>PHONE: 601866-9100</a:t>
            </a:r>
          </a:p>
          <a:p>
            <a:pPr algn="ctr">
              <a:lnSpc>
                <a:spcPct val="90000"/>
              </a:lnSpc>
              <a:spcAft>
                <a:spcPts val="383"/>
              </a:spcAft>
            </a:pPr>
            <a:r>
              <a:rPr lang="en-US" sz="1600" b="1" dirty="0">
                <a:solidFill>
                  <a:schemeClr val="tx1">
                    <a:alpha val="60000"/>
                  </a:schemeClr>
                </a:solidFill>
              </a:rPr>
              <a:t>FAX: 601-866-4200</a:t>
            </a:r>
          </a:p>
          <a:p>
            <a:pPr algn="ctr">
              <a:lnSpc>
                <a:spcPct val="90000"/>
              </a:lnSpc>
              <a:spcAft>
                <a:spcPts val="383"/>
              </a:spcAft>
            </a:pPr>
            <a:r>
              <a:rPr lang="en-US" sz="1600" b="1" dirty="0">
                <a:solidFill>
                  <a:schemeClr val="tx1">
                    <a:alpha val="60000"/>
                  </a:schemeClr>
                </a:solidFill>
              </a:rPr>
              <a:t>EMAIL: </a:t>
            </a:r>
            <a:r>
              <a:rPr lang="en-US" sz="1600" b="1" dirty="0">
                <a:solidFill>
                  <a:schemeClr val="tx1">
                    <a:alpha val="60000"/>
                  </a:schemeClr>
                </a:solidFill>
                <a:hlinkClick r:id="rId3">
                  <a:extLst>
                    <a:ext uri="{A12FA001-AC4F-418D-AE19-62706E023703}">
                      <ahyp:hlinkClr xmlns:ahyp="http://schemas.microsoft.com/office/drawing/2018/hyperlinkcolor" val="tx"/>
                    </a:ext>
                  </a:extLst>
                </a:hlinkClick>
              </a:rPr>
              <a:t>bennie.thompson@bellsouth.net</a:t>
            </a:r>
            <a:endParaRPr lang="en-US" sz="1600" b="1" dirty="0">
              <a:solidFill>
                <a:schemeClr val="tx1">
                  <a:alpha val="60000"/>
                </a:schemeClr>
              </a:solidFill>
            </a:endParaRPr>
          </a:p>
          <a:p>
            <a:pPr algn="ctr">
              <a:lnSpc>
                <a:spcPct val="90000"/>
              </a:lnSpc>
              <a:spcAft>
                <a:spcPts val="383"/>
              </a:spcAft>
            </a:pPr>
            <a:r>
              <a:rPr lang="en-US" sz="1600" b="1" dirty="0">
                <a:solidFill>
                  <a:schemeClr val="tx1">
                    <a:alpha val="60000"/>
                  </a:schemeClr>
                </a:solidFill>
              </a:rPr>
              <a:t>WEBPAGE: </a:t>
            </a:r>
            <a:r>
              <a:rPr lang="en-US" sz="1600" b="1" dirty="0" err="1">
                <a:solidFill>
                  <a:schemeClr val="tx1">
                    <a:alpha val="60000"/>
                  </a:schemeClr>
                </a:solidFill>
              </a:rPr>
              <a:t>www.benniethompson.com</a:t>
            </a:r>
            <a:endParaRPr lang="en-US" sz="1403" b="1" dirty="0">
              <a:solidFill>
                <a:schemeClr val="tx1">
                  <a:alpha val="60000"/>
                </a:schemeClr>
              </a:solidFill>
            </a:endParaRPr>
          </a:p>
        </p:txBody>
      </p:sp>
      <p:pic>
        <p:nvPicPr>
          <p:cNvPr id="7" name="Picture 6" descr="Text&#10;&#10;Description automatically generated with medium confidence">
            <a:extLst>
              <a:ext uri="{FF2B5EF4-FFF2-40B4-BE49-F238E27FC236}">
                <a16:creationId xmlns:a16="http://schemas.microsoft.com/office/drawing/2014/main" id="{14A3E12F-A2EC-474A-B148-A1CF1F0EBA91}"/>
              </a:ext>
            </a:extLst>
          </p:cNvPr>
          <p:cNvPicPr>
            <a:picLocks noChangeAspect="1"/>
          </p:cNvPicPr>
          <p:nvPr/>
        </p:nvPicPr>
        <p:blipFill rotWithShape="1">
          <a:blip r:embed="rId4"/>
          <a:srcRect b="23104"/>
          <a:stretch/>
        </p:blipFill>
        <p:spPr>
          <a:xfrm>
            <a:off x="225899" y="288731"/>
            <a:ext cx="7042806" cy="6084984"/>
          </a:xfrm>
          <a:prstGeom prst="rect">
            <a:avLst/>
          </a:prstGeom>
        </p:spPr>
      </p:pic>
      <p:sp>
        <p:nvSpPr>
          <p:cNvPr id="2" name="Slide Number Placeholder 1">
            <a:extLst>
              <a:ext uri="{FF2B5EF4-FFF2-40B4-BE49-F238E27FC236}">
                <a16:creationId xmlns:a16="http://schemas.microsoft.com/office/drawing/2014/main" id="{55EB2D16-035C-344A-AB37-E674D8D27243}"/>
              </a:ext>
            </a:extLst>
          </p:cNvPr>
          <p:cNvSpPr>
            <a:spLocks noGrp="1"/>
          </p:cNvSpPr>
          <p:nvPr>
            <p:ph type="sldNum" sz="quarter" idx="12"/>
          </p:nvPr>
        </p:nvSpPr>
        <p:spPr/>
        <p:txBody>
          <a:bodyPr/>
          <a:lstStyle/>
          <a:p>
            <a:fld id="{206AD0DF-4404-2643-8698-0C89983C9A04}" type="slidenum">
              <a:rPr lang="en-US" smtClean="0"/>
              <a:t>14</a:t>
            </a:fld>
            <a:endParaRPr lang="en-US"/>
          </a:p>
        </p:txBody>
      </p:sp>
    </p:spTree>
    <p:extLst>
      <p:ext uri="{BB962C8B-B14F-4D97-AF65-F5344CB8AC3E}">
        <p14:creationId xmlns:p14="http://schemas.microsoft.com/office/powerpoint/2010/main" val="69697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 real snowflake">
            <a:extLst>
              <a:ext uri="{FF2B5EF4-FFF2-40B4-BE49-F238E27FC236}">
                <a16:creationId xmlns:a16="http://schemas.microsoft.com/office/drawing/2014/main" id="{932A25EA-3DF1-3E49-944E-5B235FC2E918}"/>
              </a:ext>
            </a:extLst>
          </p:cNvPr>
          <p:cNvPicPr>
            <a:picLocks noChangeAspect="1"/>
          </p:cNvPicPr>
          <p:nvPr/>
        </p:nvPicPr>
        <p:blipFill>
          <a:blip r:embed="rId3"/>
          <a:stretch>
            <a:fillRect/>
          </a:stretch>
        </p:blipFill>
        <p:spPr>
          <a:xfrm>
            <a:off x="759417" y="5822478"/>
            <a:ext cx="7012983" cy="4235922"/>
          </a:xfrm>
          <a:prstGeom prst="rect">
            <a:avLst/>
          </a:prstGeom>
        </p:spPr>
      </p:pic>
      <p:sp>
        <p:nvSpPr>
          <p:cNvPr id="6" name="TextBox 5">
            <a:extLst>
              <a:ext uri="{FF2B5EF4-FFF2-40B4-BE49-F238E27FC236}">
                <a16:creationId xmlns:a16="http://schemas.microsoft.com/office/drawing/2014/main" id="{9046FD71-9DD9-8D47-9EB1-C5E69C3E8DC4}"/>
              </a:ext>
            </a:extLst>
          </p:cNvPr>
          <p:cNvSpPr txBox="1"/>
          <p:nvPr/>
        </p:nvSpPr>
        <p:spPr>
          <a:xfrm>
            <a:off x="957570" y="6446327"/>
            <a:ext cx="4513332" cy="3108543"/>
          </a:xfrm>
          <a:prstGeom prst="rect">
            <a:avLst/>
          </a:prstGeom>
          <a:noFill/>
        </p:spPr>
        <p:txBody>
          <a:bodyPr wrap="square" rtlCol="0">
            <a:spAutoFit/>
          </a:bodyPr>
          <a:lstStyle/>
          <a:p>
            <a:pPr algn="ctr"/>
            <a:r>
              <a:rPr lang="en-US" sz="2800" b="1" dirty="0">
                <a:solidFill>
                  <a:schemeClr val="bg1"/>
                </a:solidFill>
              </a:rPr>
              <a:t>JTAC Thelma Sanders</a:t>
            </a:r>
          </a:p>
          <a:p>
            <a:pPr algn="ctr"/>
            <a:r>
              <a:rPr lang="en-US" sz="2800" b="1" dirty="0">
                <a:solidFill>
                  <a:schemeClr val="bg1"/>
                </a:solidFill>
              </a:rPr>
              <a:t>Scholarship Dance Honorees</a:t>
            </a:r>
          </a:p>
          <a:p>
            <a:pPr algn="ctr"/>
            <a:r>
              <a:rPr lang="en-US" sz="2800" b="1" dirty="0">
                <a:solidFill>
                  <a:schemeClr val="bg1"/>
                </a:solidFill>
              </a:rPr>
              <a:t>2018</a:t>
            </a:r>
          </a:p>
          <a:p>
            <a:pPr algn="ctr"/>
            <a:endParaRPr lang="en-US" sz="2800" b="1" dirty="0">
              <a:solidFill>
                <a:schemeClr val="bg1"/>
              </a:solidFill>
            </a:endParaRPr>
          </a:p>
          <a:p>
            <a:pPr algn="ctr"/>
            <a:r>
              <a:rPr lang="en-US" sz="2800" b="1" dirty="0">
                <a:solidFill>
                  <a:schemeClr val="bg1"/>
                </a:solidFill>
              </a:rPr>
              <a:t>Attorneys</a:t>
            </a:r>
          </a:p>
          <a:p>
            <a:pPr algn="ctr"/>
            <a:r>
              <a:rPr lang="en-US" sz="2800" b="1" dirty="0">
                <a:solidFill>
                  <a:schemeClr val="bg1"/>
                </a:solidFill>
              </a:rPr>
              <a:t>Derrick &amp; Letitia Johnson</a:t>
            </a:r>
          </a:p>
        </p:txBody>
      </p:sp>
      <p:sp>
        <p:nvSpPr>
          <p:cNvPr id="7" name="Rectangle 6">
            <a:extLst>
              <a:ext uri="{FF2B5EF4-FFF2-40B4-BE49-F238E27FC236}">
                <a16:creationId xmlns:a16="http://schemas.microsoft.com/office/drawing/2014/main" id="{3ACF4848-C749-D745-9164-C722F952B3B7}"/>
              </a:ext>
            </a:extLst>
          </p:cNvPr>
          <p:cNvSpPr/>
          <p:nvPr/>
        </p:nvSpPr>
        <p:spPr>
          <a:xfrm>
            <a:off x="5033571" y="1928672"/>
            <a:ext cx="2595469" cy="2028631"/>
          </a:xfrm>
          <a:prstGeom prst="rect">
            <a:avLst/>
          </a:prstGeom>
          <a:noFill/>
        </p:spPr>
        <p:txBody>
          <a:bodyPr wrap="square" lIns="58293" tIns="29146" rIns="58293" bIns="29146">
            <a:spAutoFit/>
          </a:bodyPr>
          <a:lstStyle/>
          <a:p>
            <a:pPr algn="ctr"/>
            <a:r>
              <a:rPr lang="en-US" sz="3200" b="1" dirty="0">
                <a:ln w="6600">
                  <a:solidFill>
                    <a:srgbClr val="C00000"/>
                  </a:solidFill>
                  <a:prstDash val="solid"/>
                </a:ln>
                <a:solidFill>
                  <a:srgbClr val="660000"/>
                </a:solidFill>
                <a:effectLst>
                  <a:outerShdw dist="38100" dir="2700000" algn="tl" rotWithShape="0">
                    <a:schemeClr val="accent2"/>
                  </a:outerShdw>
                </a:effectLst>
              </a:rPr>
              <a:t>Wishing JTAC the BEST of Everything!</a:t>
            </a:r>
          </a:p>
        </p:txBody>
      </p:sp>
      <p:pic>
        <p:nvPicPr>
          <p:cNvPr id="15" name="Picture 14" descr="Close-up of a real snowflake">
            <a:extLst>
              <a:ext uri="{FF2B5EF4-FFF2-40B4-BE49-F238E27FC236}">
                <a16:creationId xmlns:a16="http://schemas.microsoft.com/office/drawing/2014/main" id="{7B404DE4-8893-E641-8402-8363D6823802}"/>
              </a:ext>
            </a:extLst>
          </p:cNvPr>
          <p:cNvPicPr>
            <a:picLocks noChangeAspect="1"/>
          </p:cNvPicPr>
          <p:nvPr/>
        </p:nvPicPr>
        <p:blipFill>
          <a:blip r:embed="rId3"/>
          <a:stretch>
            <a:fillRect/>
          </a:stretch>
        </p:blipFill>
        <p:spPr>
          <a:xfrm rot="16200000">
            <a:off x="-488551" y="874833"/>
            <a:ext cx="6454761" cy="4832092"/>
          </a:xfrm>
          <a:prstGeom prst="rect">
            <a:avLst/>
          </a:prstGeom>
        </p:spPr>
      </p:pic>
      <p:pic>
        <p:nvPicPr>
          <p:cNvPr id="3" name="Picture 2" descr="A person and person posing for a picture&#10;&#10;Description automatically generated">
            <a:extLst>
              <a:ext uri="{FF2B5EF4-FFF2-40B4-BE49-F238E27FC236}">
                <a16:creationId xmlns:a16="http://schemas.microsoft.com/office/drawing/2014/main" id="{B89CDBB7-BB45-324F-9247-7425E521DD7C}"/>
              </a:ext>
            </a:extLst>
          </p:cNvPr>
          <p:cNvPicPr>
            <a:picLocks noChangeAspect="1"/>
          </p:cNvPicPr>
          <p:nvPr/>
        </p:nvPicPr>
        <p:blipFill>
          <a:blip r:embed="rId4"/>
          <a:stretch>
            <a:fillRect/>
          </a:stretch>
        </p:blipFill>
        <p:spPr>
          <a:xfrm>
            <a:off x="838528" y="503531"/>
            <a:ext cx="3679298" cy="5574696"/>
          </a:xfrm>
          <a:prstGeom prst="rect">
            <a:avLst/>
          </a:prstGeom>
        </p:spPr>
      </p:pic>
      <p:pic>
        <p:nvPicPr>
          <p:cNvPr id="8" name="Picture 7">
            <a:extLst>
              <a:ext uri="{FF2B5EF4-FFF2-40B4-BE49-F238E27FC236}">
                <a16:creationId xmlns:a16="http://schemas.microsoft.com/office/drawing/2014/main" id="{C54BD043-07D9-0F49-8CA9-149704980202}"/>
              </a:ext>
            </a:extLst>
          </p:cNvPr>
          <p:cNvPicPr>
            <a:picLocks noChangeAspect="1"/>
          </p:cNvPicPr>
          <p:nvPr/>
        </p:nvPicPr>
        <p:blipFill>
          <a:blip r:embed="rId5"/>
          <a:stretch>
            <a:fillRect/>
          </a:stretch>
        </p:blipFill>
        <p:spPr>
          <a:xfrm>
            <a:off x="3409627" y="4649493"/>
            <a:ext cx="1544833" cy="1696096"/>
          </a:xfrm>
          <a:prstGeom prst="rect">
            <a:avLst/>
          </a:prstGeom>
          <a:effectLst>
            <a:softEdge rad="151106"/>
          </a:effectLst>
        </p:spPr>
      </p:pic>
      <p:sp>
        <p:nvSpPr>
          <p:cNvPr id="9" name="Slide Number Placeholder 8">
            <a:extLst>
              <a:ext uri="{FF2B5EF4-FFF2-40B4-BE49-F238E27FC236}">
                <a16:creationId xmlns:a16="http://schemas.microsoft.com/office/drawing/2014/main" id="{20A5DB7E-8997-8142-9439-457CEA63DAAA}"/>
              </a:ext>
            </a:extLst>
          </p:cNvPr>
          <p:cNvSpPr>
            <a:spLocks noGrp="1"/>
          </p:cNvSpPr>
          <p:nvPr>
            <p:ph type="sldNum" sz="quarter" idx="12"/>
          </p:nvPr>
        </p:nvSpPr>
        <p:spPr/>
        <p:txBody>
          <a:bodyPr/>
          <a:lstStyle/>
          <a:p>
            <a:fld id="{206AD0DF-4404-2643-8698-0C89983C9A04}" type="slidenum">
              <a:rPr lang="en-US" smtClean="0"/>
              <a:t>15</a:t>
            </a:fld>
            <a:endParaRPr lang="en-US"/>
          </a:p>
        </p:txBody>
      </p:sp>
    </p:spTree>
    <p:extLst>
      <p:ext uri="{BB962C8B-B14F-4D97-AF65-F5344CB8AC3E}">
        <p14:creationId xmlns:p14="http://schemas.microsoft.com/office/powerpoint/2010/main" val="2843572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119AB5-FA94-BA4A-92E4-08F0FAA46531}"/>
              </a:ext>
            </a:extLst>
          </p:cNvPr>
          <p:cNvSpPr/>
          <p:nvPr/>
        </p:nvSpPr>
        <p:spPr>
          <a:xfrm>
            <a:off x="0" y="0"/>
            <a:ext cx="7772399" cy="251670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BD0F014-CF34-FB45-8403-F6E7C01FF23B}"/>
              </a:ext>
            </a:extLst>
          </p:cNvPr>
          <p:cNvSpPr txBox="1"/>
          <p:nvPr/>
        </p:nvSpPr>
        <p:spPr>
          <a:xfrm>
            <a:off x="119343" y="1978100"/>
            <a:ext cx="7653056" cy="1077218"/>
          </a:xfrm>
          <a:prstGeom prst="rect">
            <a:avLst/>
          </a:prstGeom>
          <a:noFill/>
        </p:spPr>
        <p:txBody>
          <a:bodyPr wrap="none" rtlCol="0">
            <a:spAutoFit/>
          </a:bodyPr>
          <a:lstStyle/>
          <a:p>
            <a:pPr algn="ctr"/>
            <a:r>
              <a:rPr lang="en-US" sz="3200" b="1" dirty="0">
                <a:solidFill>
                  <a:schemeClr val="bg1"/>
                </a:solidFill>
                <a:latin typeface="Copperplate" panose="02000504000000020004" pitchFamily="2" charset="77"/>
              </a:rPr>
              <a:t>SAVE THE DATE</a:t>
            </a:r>
          </a:p>
          <a:p>
            <a:pPr algn="ctr"/>
            <a:r>
              <a:rPr lang="en-US" sz="3200" b="1" dirty="0">
                <a:solidFill>
                  <a:schemeClr val="accent1">
                    <a:lumMod val="50000"/>
                  </a:schemeClr>
                </a:solidFill>
                <a:latin typeface="Copperplate" panose="02000504000000020004" pitchFamily="2" charset="77"/>
              </a:rPr>
              <a:t>Commencement Weekend Twenty22</a:t>
            </a:r>
            <a:endParaRPr lang="en-US" sz="2000" b="1" dirty="0">
              <a:solidFill>
                <a:schemeClr val="accent1">
                  <a:lumMod val="50000"/>
                </a:schemeClr>
              </a:solidFill>
              <a:latin typeface="Copperplate" panose="02000504000000020004" pitchFamily="2" charset="77"/>
            </a:endParaRPr>
          </a:p>
        </p:txBody>
      </p:sp>
      <p:sp>
        <p:nvSpPr>
          <p:cNvPr id="7" name="TextBox 6">
            <a:extLst>
              <a:ext uri="{FF2B5EF4-FFF2-40B4-BE49-F238E27FC236}">
                <a16:creationId xmlns:a16="http://schemas.microsoft.com/office/drawing/2014/main" id="{0BAF4337-BADF-F140-A41D-E338C99C01B1}"/>
              </a:ext>
            </a:extLst>
          </p:cNvPr>
          <p:cNvSpPr txBox="1"/>
          <p:nvPr/>
        </p:nvSpPr>
        <p:spPr>
          <a:xfrm>
            <a:off x="173131" y="9506253"/>
            <a:ext cx="7332457" cy="367024"/>
          </a:xfrm>
          <a:prstGeom prst="rect">
            <a:avLst/>
          </a:prstGeom>
          <a:noFill/>
        </p:spPr>
        <p:txBody>
          <a:bodyPr wrap="none" rtlCol="0">
            <a:spAutoFit/>
          </a:bodyPr>
          <a:lstStyle/>
          <a:p>
            <a:r>
              <a:rPr lang="en-US" sz="1785" dirty="0">
                <a:solidFill>
                  <a:schemeClr val="accent1">
                    <a:lumMod val="50000"/>
                  </a:schemeClr>
                </a:solidFill>
              </a:rPr>
              <a:t>Visit our Website for more information and to register:  </a:t>
            </a:r>
            <a:r>
              <a:rPr lang="en-US" sz="1785" dirty="0" err="1">
                <a:solidFill>
                  <a:schemeClr val="accent1">
                    <a:lumMod val="50000"/>
                  </a:schemeClr>
                </a:solidFill>
              </a:rPr>
              <a:t>www.tcnaa.org</a:t>
            </a:r>
            <a:endParaRPr lang="en-US" sz="1785" dirty="0">
              <a:solidFill>
                <a:schemeClr val="accent1">
                  <a:lumMod val="50000"/>
                </a:schemeClr>
              </a:solidFill>
            </a:endParaRPr>
          </a:p>
        </p:txBody>
      </p:sp>
      <p:sp>
        <p:nvSpPr>
          <p:cNvPr id="8" name="TextBox 7">
            <a:extLst>
              <a:ext uri="{FF2B5EF4-FFF2-40B4-BE49-F238E27FC236}">
                <a16:creationId xmlns:a16="http://schemas.microsoft.com/office/drawing/2014/main" id="{7E4D5808-5F9A-4F4B-86A4-38E5EDA30AE5}"/>
              </a:ext>
            </a:extLst>
          </p:cNvPr>
          <p:cNvSpPr txBox="1"/>
          <p:nvPr/>
        </p:nvSpPr>
        <p:spPr>
          <a:xfrm>
            <a:off x="2957055" y="6932225"/>
            <a:ext cx="1813317" cy="229743"/>
          </a:xfrm>
          <a:prstGeom prst="rect">
            <a:avLst/>
          </a:prstGeom>
          <a:noFill/>
        </p:spPr>
        <p:txBody>
          <a:bodyPr wrap="none" rtlCol="0">
            <a:spAutoFit/>
          </a:bodyPr>
          <a:lstStyle/>
          <a:p>
            <a:r>
              <a:rPr lang="en-US" sz="893" b="1">
                <a:solidFill>
                  <a:schemeClr val="bg1"/>
                </a:solidFill>
              </a:rPr>
              <a:t>Joyce Delk, TCNAA President</a:t>
            </a:r>
          </a:p>
        </p:txBody>
      </p:sp>
      <p:pic>
        <p:nvPicPr>
          <p:cNvPr id="2050" name="Picture 2" descr="Tougaloo College National Alumni Association – To promote the mission,  interests, purposes and ideals of Tougaloo College.">
            <a:extLst>
              <a:ext uri="{FF2B5EF4-FFF2-40B4-BE49-F238E27FC236}">
                <a16:creationId xmlns:a16="http://schemas.microsoft.com/office/drawing/2014/main" id="{340A1C83-F04A-BF4F-A78F-A8F1F17B4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95" y="368635"/>
            <a:ext cx="1609465" cy="1609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942207-B2F8-9049-8C32-EE0D6BB49EDE}"/>
              </a:ext>
            </a:extLst>
          </p:cNvPr>
          <p:cNvSpPr txBox="1"/>
          <p:nvPr/>
        </p:nvSpPr>
        <p:spPr>
          <a:xfrm>
            <a:off x="1835460" y="917476"/>
            <a:ext cx="5936940" cy="584775"/>
          </a:xfrm>
          <a:prstGeom prst="rect">
            <a:avLst/>
          </a:prstGeom>
          <a:solidFill>
            <a:schemeClr val="bg1"/>
          </a:solidFill>
          <a:ln>
            <a:solidFill>
              <a:schemeClr val="bg1"/>
            </a:solidFill>
          </a:ln>
        </p:spPr>
        <p:txBody>
          <a:bodyPr wrap="square" rtlCol="0">
            <a:spAutoFit/>
          </a:bodyPr>
          <a:lstStyle/>
          <a:p>
            <a:pPr algn="ctr"/>
            <a:r>
              <a:rPr lang="en-US" sz="2000" dirty="0"/>
              <a:t>Tougaloo College National Alumni Association</a:t>
            </a:r>
          </a:p>
          <a:p>
            <a:pPr algn="ctr"/>
            <a:r>
              <a:rPr lang="en-US" sz="1200" dirty="0"/>
              <a:t>To promote the mission, interests, purposes, and ideas of Tougaloo College.</a:t>
            </a:r>
          </a:p>
        </p:txBody>
      </p:sp>
      <p:pic>
        <p:nvPicPr>
          <p:cNvPr id="10" name="Picture 9" descr="Graphical user interface, text, chat or text message&#10;&#10;Description automatically generated">
            <a:extLst>
              <a:ext uri="{FF2B5EF4-FFF2-40B4-BE49-F238E27FC236}">
                <a16:creationId xmlns:a16="http://schemas.microsoft.com/office/drawing/2014/main" id="{EF200CE2-FD77-1A41-B346-8BC75DD0D372}"/>
              </a:ext>
            </a:extLst>
          </p:cNvPr>
          <p:cNvPicPr>
            <a:picLocks noChangeAspect="1"/>
          </p:cNvPicPr>
          <p:nvPr/>
        </p:nvPicPr>
        <p:blipFill>
          <a:blip r:embed="rId4"/>
          <a:stretch>
            <a:fillRect/>
          </a:stretch>
        </p:blipFill>
        <p:spPr>
          <a:xfrm>
            <a:off x="850265" y="3005350"/>
            <a:ext cx="2621822" cy="2996368"/>
          </a:xfrm>
          <a:prstGeom prst="rect">
            <a:avLst/>
          </a:prstGeom>
        </p:spPr>
      </p:pic>
      <p:pic>
        <p:nvPicPr>
          <p:cNvPr id="12" name="Picture 11" descr="A screenshot of a phone&#10;&#10;Description automatically generated with low confidence">
            <a:extLst>
              <a:ext uri="{FF2B5EF4-FFF2-40B4-BE49-F238E27FC236}">
                <a16:creationId xmlns:a16="http://schemas.microsoft.com/office/drawing/2014/main" id="{AE9EF0A8-6E1A-E646-A4F4-4813B3335573}"/>
              </a:ext>
            </a:extLst>
          </p:cNvPr>
          <p:cNvPicPr>
            <a:picLocks noChangeAspect="1"/>
          </p:cNvPicPr>
          <p:nvPr/>
        </p:nvPicPr>
        <p:blipFill>
          <a:blip r:embed="rId5"/>
          <a:stretch>
            <a:fillRect/>
          </a:stretch>
        </p:blipFill>
        <p:spPr>
          <a:xfrm>
            <a:off x="4242642" y="6041386"/>
            <a:ext cx="2976174" cy="3376332"/>
          </a:xfrm>
          <a:prstGeom prst="rect">
            <a:avLst/>
          </a:prstGeom>
        </p:spPr>
      </p:pic>
      <p:pic>
        <p:nvPicPr>
          <p:cNvPr id="14" name="Picture 13" descr="Text&#10;&#10;Description automatically generated">
            <a:extLst>
              <a:ext uri="{FF2B5EF4-FFF2-40B4-BE49-F238E27FC236}">
                <a16:creationId xmlns:a16="http://schemas.microsoft.com/office/drawing/2014/main" id="{26D1C87D-8C13-E748-947F-27308FBD8A93}"/>
              </a:ext>
            </a:extLst>
          </p:cNvPr>
          <p:cNvPicPr>
            <a:picLocks noChangeAspect="1"/>
          </p:cNvPicPr>
          <p:nvPr/>
        </p:nvPicPr>
        <p:blipFill>
          <a:blip r:embed="rId6"/>
          <a:stretch>
            <a:fillRect/>
          </a:stretch>
        </p:blipFill>
        <p:spPr>
          <a:xfrm>
            <a:off x="673089" y="6069522"/>
            <a:ext cx="2976174" cy="3348196"/>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B34316C2-5BD0-9D4D-B404-2B9F11A4923E}"/>
              </a:ext>
            </a:extLst>
          </p:cNvPr>
          <p:cNvPicPr>
            <a:picLocks noChangeAspect="1"/>
          </p:cNvPicPr>
          <p:nvPr/>
        </p:nvPicPr>
        <p:blipFill>
          <a:blip r:embed="rId7"/>
          <a:stretch>
            <a:fillRect/>
          </a:stretch>
        </p:blipFill>
        <p:spPr>
          <a:xfrm>
            <a:off x="4419819" y="2983250"/>
            <a:ext cx="2621821" cy="3002769"/>
          </a:xfrm>
          <a:prstGeom prst="rect">
            <a:avLst/>
          </a:prstGeom>
        </p:spPr>
      </p:pic>
      <p:sp>
        <p:nvSpPr>
          <p:cNvPr id="19" name="Slide Number Placeholder 18">
            <a:extLst>
              <a:ext uri="{FF2B5EF4-FFF2-40B4-BE49-F238E27FC236}">
                <a16:creationId xmlns:a16="http://schemas.microsoft.com/office/drawing/2014/main" id="{505BEB9E-AB78-B642-A9FB-1ACD25554B91}"/>
              </a:ext>
            </a:extLst>
          </p:cNvPr>
          <p:cNvSpPr>
            <a:spLocks noGrp="1"/>
          </p:cNvSpPr>
          <p:nvPr>
            <p:ph type="sldNum" sz="quarter" idx="12"/>
          </p:nvPr>
        </p:nvSpPr>
        <p:spPr/>
        <p:txBody>
          <a:bodyPr/>
          <a:lstStyle/>
          <a:p>
            <a:fld id="{206AD0DF-4404-2643-8698-0C89983C9A04}" type="slidenum">
              <a:rPr lang="en-US" smtClean="0"/>
              <a:t>16</a:t>
            </a:fld>
            <a:endParaRPr lang="en-US"/>
          </a:p>
        </p:txBody>
      </p:sp>
    </p:spTree>
    <p:extLst>
      <p:ext uri="{BB962C8B-B14F-4D97-AF65-F5344CB8AC3E}">
        <p14:creationId xmlns:p14="http://schemas.microsoft.com/office/powerpoint/2010/main" val="905672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900" decel="100000" fill="hold"/>
                                        <p:tgtEl>
                                          <p:spTgt spid="1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DE92D9-B65A-944E-B4F2-638364A68401}"/>
              </a:ext>
            </a:extLst>
          </p:cNvPr>
          <p:cNvSpPr>
            <a:spLocks noGrp="1"/>
          </p:cNvSpPr>
          <p:nvPr>
            <p:ph type="sldNum" sz="quarter" idx="12"/>
          </p:nvPr>
        </p:nvSpPr>
        <p:spPr/>
        <p:txBody>
          <a:bodyPr/>
          <a:lstStyle/>
          <a:p>
            <a:fld id="{206AD0DF-4404-2643-8698-0C89983C9A04}" type="slidenum">
              <a:rPr lang="en-US" smtClean="0"/>
              <a:t>17</a:t>
            </a:fld>
            <a:endParaRPr lang="en-US"/>
          </a:p>
        </p:txBody>
      </p:sp>
      <p:pic>
        <p:nvPicPr>
          <p:cNvPr id="8" name="Picture 7" descr="A picture containing yellow, gift wrapping, tan&#10;&#10;Description automatically generated">
            <a:extLst>
              <a:ext uri="{FF2B5EF4-FFF2-40B4-BE49-F238E27FC236}">
                <a16:creationId xmlns:a16="http://schemas.microsoft.com/office/drawing/2014/main" id="{12B6B209-0D62-224A-84D4-82E99D83CCA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682256" y="1287660"/>
            <a:ext cx="2889738" cy="2889738"/>
          </a:xfrm>
          <a:prstGeom prst="rect">
            <a:avLst/>
          </a:prstGeom>
        </p:spPr>
      </p:pic>
      <p:sp>
        <p:nvSpPr>
          <p:cNvPr id="3" name="TextBox 2">
            <a:extLst>
              <a:ext uri="{FF2B5EF4-FFF2-40B4-BE49-F238E27FC236}">
                <a16:creationId xmlns:a16="http://schemas.microsoft.com/office/drawing/2014/main" id="{33D7EB3B-5AF6-D247-BE1B-4B8AFC6995C9}"/>
              </a:ext>
            </a:extLst>
          </p:cNvPr>
          <p:cNvSpPr txBox="1"/>
          <p:nvPr/>
        </p:nvSpPr>
        <p:spPr>
          <a:xfrm>
            <a:off x="1837075" y="562235"/>
            <a:ext cx="4580100" cy="800219"/>
          </a:xfrm>
          <a:prstGeom prst="rect">
            <a:avLst/>
          </a:prstGeom>
          <a:noFill/>
        </p:spPr>
        <p:txBody>
          <a:bodyPr wrap="none" rtlCol="0">
            <a:spAutoFit/>
          </a:bodyPr>
          <a:lstStyle/>
          <a:p>
            <a:pPr algn="ctr"/>
            <a:r>
              <a:rPr lang="en-US" sz="3200" dirty="0"/>
              <a:t>Door Prize Contributors </a:t>
            </a:r>
          </a:p>
          <a:p>
            <a:endParaRPr lang="en-US" dirty="0"/>
          </a:p>
        </p:txBody>
      </p:sp>
      <p:sp>
        <p:nvSpPr>
          <p:cNvPr id="10" name="TextBox 9">
            <a:extLst>
              <a:ext uri="{FF2B5EF4-FFF2-40B4-BE49-F238E27FC236}">
                <a16:creationId xmlns:a16="http://schemas.microsoft.com/office/drawing/2014/main" id="{D9E159DE-1DED-094A-9506-F8A9C7651CAF}"/>
              </a:ext>
            </a:extLst>
          </p:cNvPr>
          <p:cNvSpPr txBox="1"/>
          <p:nvPr/>
        </p:nvSpPr>
        <p:spPr>
          <a:xfrm>
            <a:off x="937790" y="4397679"/>
            <a:ext cx="6378669" cy="2031325"/>
          </a:xfrm>
          <a:prstGeom prst="rect">
            <a:avLst/>
          </a:prstGeom>
          <a:noFill/>
        </p:spPr>
        <p:txBody>
          <a:bodyPr wrap="none" rtlCol="0">
            <a:spAutoFit/>
          </a:bodyPr>
          <a:lstStyle/>
          <a:p>
            <a:pPr algn="ctr"/>
            <a:r>
              <a:rPr lang="en-US" sz="1800" b="1" dirty="0"/>
              <a:t>Amazon Gift Cards – Phaedra Stewart-Scott</a:t>
            </a:r>
          </a:p>
          <a:p>
            <a:pPr algn="ctr"/>
            <a:endParaRPr lang="en-US" sz="1800" b="1" dirty="0"/>
          </a:p>
          <a:p>
            <a:pPr algn="ctr"/>
            <a:r>
              <a:rPr lang="en-US" sz="1800" b="1" dirty="0"/>
              <a:t>$20 Visa Gift Cards (2) – Barbara Hilliard</a:t>
            </a:r>
          </a:p>
          <a:p>
            <a:pPr algn="ctr"/>
            <a:endParaRPr lang="en-US" sz="1800" b="1" dirty="0"/>
          </a:p>
          <a:p>
            <a:pPr algn="ctr"/>
            <a:r>
              <a:rPr lang="en-US" sz="1800" b="1" dirty="0"/>
              <a:t>$25 </a:t>
            </a:r>
            <a:r>
              <a:rPr lang="en-US" sz="1800" b="1" dirty="0" err="1"/>
              <a:t>Mengia</a:t>
            </a:r>
            <a:r>
              <a:rPr lang="en-US" sz="1800" b="1" dirty="0"/>
              <a:t> Bene Gift Card – Count It All Joy Counseling</a:t>
            </a:r>
          </a:p>
          <a:p>
            <a:pPr algn="ctr"/>
            <a:endParaRPr lang="en-US" sz="1800" b="1" dirty="0"/>
          </a:p>
          <a:p>
            <a:pPr algn="ctr"/>
            <a:r>
              <a:rPr lang="en-US" sz="1800" b="1" dirty="0"/>
              <a:t>$25 Visa Gift Card – WDBD Fox 40</a:t>
            </a:r>
          </a:p>
        </p:txBody>
      </p:sp>
      <p:pic>
        <p:nvPicPr>
          <p:cNvPr id="13" name="Picture 12" descr="A group of gift boxes&#10;&#10;Description automatically generated with low confidence">
            <a:extLst>
              <a:ext uri="{FF2B5EF4-FFF2-40B4-BE49-F238E27FC236}">
                <a16:creationId xmlns:a16="http://schemas.microsoft.com/office/drawing/2014/main" id="{0E9D21E8-34C0-1346-A913-D91E1EEAB9F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200900" y="7438713"/>
            <a:ext cx="3488325" cy="2325550"/>
          </a:xfrm>
          <a:prstGeom prst="rect">
            <a:avLst/>
          </a:prstGeom>
        </p:spPr>
      </p:pic>
    </p:spTree>
    <p:extLst>
      <p:ext uri="{BB962C8B-B14F-4D97-AF65-F5344CB8AC3E}">
        <p14:creationId xmlns:p14="http://schemas.microsoft.com/office/powerpoint/2010/main" val="1650452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0EB50-601A-8341-A27F-2907425D2BF6}"/>
              </a:ext>
            </a:extLst>
          </p:cNvPr>
          <p:cNvSpPr>
            <a:spLocks noGrp="1"/>
          </p:cNvSpPr>
          <p:nvPr>
            <p:ph type="title"/>
          </p:nvPr>
        </p:nvSpPr>
        <p:spPr>
          <a:xfrm>
            <a:off x="334214" y="5882221"/>
            <a:ext cx="4203795" cy="1036071"/>
          </a:xfrm>
        </p:spPr>
        <p:txBody>
          <a:bodyPr spcFirstLastPara="1" vert="horz" wrap="square" lIns="58293" tIns="29146" rIns="58293" bIns="29146" rtlCol="0" anchor="ctr" anchorCtr="0">
            <a:normAutofit/>
          </a:bodyPr>
          <a:lstStyle/>
          <a:p>
            <a:pPr algn="r"/>
            <a:r>
              <a:rPr lang="en-US" dirty="0">
                <a:solidFill>
                  <a:srgbClr val="FFFFFF"/>
                </a:solidFill>
              </a:rPr>
              <a:t>	</a:t>
            </a:r>
          </a:p>
        </p:txBody>
      </p:sp>
      <p:pic>
        <p:nvPicPr>
          <p:cNvPr id="5" name="Content Placeholder 4" descr="A group of people posing for a photo&#10;&#10;Description automatically generated">
            <a:extLst>
              <a:ext uri="{FF2B5EF4-FFF2-40B4-BE49-F238E27FC236}">
                <a16:creationId xmlns:a16="http://schemas.microsoft.com/office/drawing/2014/main" id="{EAADCC4A-CDC5-AD43-8988-280F185DB099}"/>
              </a:ext>
            </a:extLst>
          </p:cNvPr>
          <p:cNvPicPr>
            <a:picLocks noGrp="1" noChangeAspect="1"/>
          </p:cNvPicPr>
          <p:nvPr>
            <p:ph idx="1"/>
          </p:nvPr>
        </p:nvPicPr>
        <p:blipFill rotWithShape="1">
          <a:blip r:embed="rId3">
            <a:duotone>
              <a:schemeClr val="accent1">
                <a:shade val="45000"/>
                <a:satMod val="135000"/>
              </a:schemeClr>
              <a:prstClr val="white"/>
            </a:duotone>
          </a:blip>
          <a:srcRect t="8965" r="1" b="9075"/>
          <a:stretch/>
        </p:blipFill>
        <p:spPr>
          <a:xfrm>
            <a:off x="1699066" y="596612"/>
            <a:ext cx="4499670" cy="2618462"/>
          </a:xfrm>
          <a:prstGeom prst="rect">
            <a:avLst/>
          </a:prstGeom>
        </p:spPr>
      </p:pic>
      <p:sp>
        <p:nvSpPr>
          <p:cNvPr id="3" name="TextBox 2">
            <a:extLst>
              <a:ext uri="{FF2B5EF4-FFF2-40B4-BE49-F238E27FC236}">
                <a16:creationId xmlns:a16="http://schemas.microsoft.com/office/drawing/2014/main" id="{A5B78EB9-AF0C-B742-A4E7-C09787195764}"/>
              </a:ext>
            </a:extLst>
          </p:cNvPr>
          <p:cNvSpPr txBox="1"/>
          <p:nvPr/>
        </p:nvSpPr>
        <p:spPr>
          <a:xfrm>
            <a:off x="334214" y="3283627"/>
            <a:ext cx="7103972" cy="6678751"/>
          </a:xfrm>
          <a:prstGeom prst="rect">
            <a:avLst/>
          </a:prstGeom>
          <a:noFill/>
        </p:spPr>
        <p:txBody>
          <a:bodyPr wrap="square" rtlCol="0">
            <a:spAutoFit/>
          </a:bodyPr>
          <a:lstStyle/>
          <a:p>
            <a:pPr algn="ctr"/>
            <a:r>
              <a:rPr lang="en-US" sz="2800" dirty="0">
                <a:latin typeface="Freestyle Script" panose="030804020302050B0404" pitchFamily="66" charset="77"/>
              </a:rPr>
              <a:t>On behalf of President James C. Smith and the entire Jackson-Tougaloo Alumni Association, I want to personally express my sincere gratitude to each of you for showing support for this long-lasting tradition of festive fellowship.</a:t>
            </a:r>
          </a:p>
          <a:p>
            <a:pPr algn="ctr"/>
            <a:r>
              <a:rPr lang="en-US" sz="2800" dirty="0">
                <a:latin typeface="Freestyle Script" panose="030804020302050B0404" pitchFamily="66" charset="77"/>
              </a:rPr>
              <a:t> </a:t>
            </a:r>
            <a:r>
              <a:rPr lang="en-US" sz="3600" b="1" dirty="0">
                <a:latin typeface="Freestyle Script" panose="030804020302050B0404" pitchFamily="66" charset="77"/>
              </a:rPr>
              <a:t>The Thelma Sanders Scholarship Dance. </a:t>
            </a:r>
          </a:p>
          <a:p>
            <a:pPr algn="ctr"/>
            <a:r>
              <a:rPr lang="en-US" sz="2800" dirty="0">
                <a:latin typeface="Freestyle Script" panose="030804020302050B0404" pitchFamily="66" charset="77"/>
              </a:rPr>
              <a:t>Your contributions will help keep her legacy of supporting Tougaloo College and raising needed scholarships for deserving students.  </a:t>
            </a:r>
          </a:p>
          <a:p>
            <a:pPr algn="ctr"/>
            <a:endParaRPr lang="en-US" sz="2800" dirty="0">
              <a:latin typeface="Freestyle Script" panose="030804020302050B0404" pitchFamily="66" charset="77"/>
            </a:endParaRPr>
          </a:p>
          <a:p>
            <a:pPr algn="ctr"/>
            <a:r>
              <a:rPr lang="en-US" sz="2800" dirty="0">
                <a:latin typeface="Freestyle Script" panose="030804020302050B0404" pitchFamily="66" charset="77"/>
              </a:rPr>
              <a:t>Always held the day after Christmas, we hope to see you</a:t>
            </a:r>
          </a:p>
          <a:p>
            <a:pPr algn="ctr"/>
            <a:r>
              <a:rPr lang="en-US" sz="2800" dirty="0">
                <a:latin typeface="Freestyle Script" panose="030804020302050B0404" pitchFamily="66" charset="77"/>
              </a:rPr>
              <a:t> LIVE and in LIVING COLOR at next year’s event. </a:t>
            </a:r>
          </a:p>
          <a:p>
            <a:pPr algn="ctr"/>
            <a:r>
              <a:rPr lang="en-US" sz="2800" dirty="0">
                <a:latin typeface="Freestyle Script" panose="030804020302050B0404" pitchFamily="66" charset="77"/>
              </a:rPr>
              <a:t>Monday, December 26, 2022 </a:t>
            </a:r>
          </a:p>
          <a:p>
            <a:pPr algn="ctr"/>
            <a:r>
              <a:rPr lang="en-US" sz="2800" dirty="0">
                <a:latin typeface="Freestyle Script" panose="030804020302050B0404" pitchFamily="66" charset="77"/>
              </a:rPr>
              <a:t>Location – TBD </a:t>
            </a:r>
          </a:p>
          <a:p>
            <a:pPr algn="ctr"/>
            <a:endParaRPr lang="en-US" sz="2800" dirty="0">
              <a:latin typeface="Freestyle Script" panose="030804020302050B0404" pitchFamily="66" charset="77"/>
            </a:endParaRPr>
          </a:p>
          <a:p>
            <a:pPr algn="ctr"/>
            <a:r>
              <a:rPr lang="en-US" sz="2800" dirty="0">
                <a:latin typeface="Freestyle Script" panose="030804020302050B0404" pitchFamily="66" charset="77"/>
              </a:rPr>
              <a:t>-Leona Bishop</a:t>
            </a:r>
          </a:p>
          <a:p>
            <a:pPr algn="ctr"/>
            <a:r>
              <a:rPr lang="en-US" sz="2800" dirty="0">
                <a:latin typeface="Freestyle Script" panose="030804020302050B0404" pitchFamily="66" charset="77"/>
              </a:rPr>
              <a:t>TSSD Chair 2021</a:t>
            </a:r>
            <a:endParaRPr lang="en-US" dirty="0">
              <a:latin typeface="Freestyle Script" panose="030804020302050B0404" pitchFamily="66" charset="77"/>
            </a:endParaRPr>
          </a:p>
        </p:txBody>
      </p:sp>
      <p:sp>
        <p:nvSpPr>
          <p:cNvPr id="4" name="Slide Number Placeholder 3">
            <a:extLst>
              <a:ext uri="{FF2B5EF4-FFF2-40B4-BE49-F238E27FC236}">
                <a16:creationId xmlns:a16="http://schemas.microsoft.com/office/drawing/2014/main" id="{49304EE4-2589-6743-85C8-CBFA03445EDC}"/>
              </a:ext>
            </a:extLst>
          </p:cNvPr>
          <p:cNvSpPr>
            <a:spLocks noGrp="1"/>
          </p:cNvSpPr>
          <p:nvPr>
            <p:ph type="sldNum" sz="quarter" idx="12"/>
          </p:nvPr>
        </p:nvSpPr>
        <p:spPr/>
        <p:txBody>
          <a:bodyPr/>
          <a:lstStyle/>
          <a:p>
            <a:fld id="{206AD0DF-4404-2643-8698-0C89983C9A04}" type="slidenum">
              <a:rPr lang="en-US" smtClean="0"/>
              <a:t>18</a:t>
            </a:fld>
            <a:endParaRPr lang="en-US"/>
          </a:p>
        </p:txBody>
      </p:sp>
    </p:spTree>
    <p:extLst>
      <p:ext uri="{BB962C8B-B14F-4D97-AF65-F5344CB8AC3E}">
        <p14:creationId xmlns:p14="http://schemas.microsoft.com/office/powerpoint/2010/main" val="164352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person&#10;&#10;Description automatically generated">
            <a:extLst>
              <a:ext uri="{FF2B5EF4-FFF2-40B4-BE49-F238E27FC236}">
                <a16:creationId xmlns:a16="http://schemas.microsoft.com/office/drawing/2014/main" id="{4C36AB94-1BCC-4349-B87A-96A1D0BC6A2A}"/>
              </a:ext>
            </a:extLst>
          </p:cNvPr>
          <p:cNvPicPr>
            <a:picLocks noChangeAspect="1"/>
          </p:cNvPicPr>
          <p:nvPr/>
        </p:nvPicPr>
        <p:blipFill>
          <a:blip r:embed="rId2"/>
          <a:stretch>
            <a:fillRect/>
          </a:stretch>
        </p:blipFill>
        <p:spPr>
          <a:xfrm>
            <a:off x="122765" y="161365"/>
            <a:ext cx="7526870" cy="4207671"/>
          </a:xfrm>
          <a:prstGeom prst="rect">
            <a:avLst/>
          </a:prstGeom>
        </p:spPr>
      </p:pic>
      <p:sp>
        <p:nvSpPr>
          <p:cNvPr id="4" name="TextBox 3">
            <a:extLst>
              <a:ext uri="{FF2B5EF4-FFF2-40B4-BE49-F238E27FC236}">
                <a16:creationId xmlns:a16="http://schemas.microsoft.com/office/drawing/2014/main" id="{CEB97F39-13B5-5240-BA6E-6CCA8BF29FDD}"/>
              </a:ext>
            </a:extLst>
          </p:cNvPr>
          <p:cNvSpPr txBox="1"/>
          <p:nvPr/>
        </p:nvSpPr>
        <p:spPr>
          <a:xfrm>
            <a:off x="122764" y="4363819"/>
            <a:ext cx="7371729" cy="4031873"/>
          </a:xfrm>
          <a:prstGeom prst="rect">
            <a:avLst/>
          </a:prstGeom>
          <a:noFill/>
        </p:spPr>
        <p:txBody>
          <a:bodyPr wrap="square" rtlCol="0">
            <a:spAutoFit/>
          </a:bodyPr>
          <a:lstStyle/>
          <a:p>
            <a:pPr algn="ctr"/>
            <a:r>
              <a:rPr lang="en-US" sz="3600" dirty="0"/>
              <a:t>Click </a:t>
            </a:r>
            <a:r>
              <a:rPr lang="en-US" sz="3600" dirty="0">
                <a:hlinkClick r:id="rId3"/>
              </a:rPr>
              <a:t>HERE</a:t>
            </a:r>
            <a:r>
              <a:rPr lang="en-US" sz="3600" dirty="0"/>
              <a:t> to leave us feedback so that we </a:t>
            </a:r>
          </a:p>
          <a:p>
            <a:pPr algn="ctr"/>
            <a:r>
              <a:rPr lang="en-US" sz="3600" dirty="0"/>
              <a:t>can continue to make this event</a:t>
            </a:r>
          </a:p>
          <a:p>
            <a:pPr algn="ctr"/>
            <a:r>
              <a:rPr lang="en-US" sz="3600" dirty="0"/>
              <a:t>enjoyable for you.</a:t>
            </a:r>
          </a:p>
          <a:p>
            <a:pPr algn="ctr"/>
            <a:endParaRPr lang="en-US" sz="2800" dirty="0"/>
          </a:p>
          <a:p>
            <a:pPr algn="ctr"/>
            <a:endParaRPr lang="en-US" sz="2800" dirty="0"/>
          </a:p>
          <a:p>
            <a:pPr algn="ctr"/>
            <a:endParaRPr lang="en-US" sz="2800" dirty="0"/>
          </a:p>
          <a:p>
            <a:pPr algn="ctr"/>
            <a:endParaRPr lang="en-US" sz="2800" dirty="0"/>
          </a:p>
        </p:txBody>
      </p:sp>
      <p:pic>
        <p:nvPicPr>
          <p:cNvPr id="6" name="Picture 5" descr="A person wearing a hat&#10;&#10;Description automatically generated with low confidence">
            <a:extLst>
              <a:ext uri="{FF2B5EF4-FFF2-40B4-BE49-F238E27FC236}">
                <a16:creationId xmlns:a16="http://schemas.microsoft.com/office/drawing/2014/main" id="{9E85E2F9-53A2-6E42-9F85-FA3F3BD1B714}"/>
              </a:ext>
            </a:extLst>
          </p:cNvPr>
          <p:cNvPicPr>
            <a:picLocks noChangeAspect="1"/>
          </p:cNvPicPr>
          <p:nvPr/>
        </p:nvPicPr>
        <p:blipFill>
          <a:blip r:embed="rId4"/>
          <a:stretch>
            <a:fillRect/>
          </a:stretch>
        </p:blipFill>
        <p:spPr>
          <a:xfrm>
            <a:off x="277907" y="6571620"/>
            <a:ext cx="3047999" cy="3325415"/>
          </a:xfrm>
          <a:prstGeom prst="rect">
            <a:avLst/>
          </a:prstGeom>
        </p:spPr>
      </p:pic>
      <p:sp>
        <p:nvSpPr>
          <p:cNvPr id="7" name="TextBox 6">
            <a:extLst>
              <a:ext uri="{FF2B5EF4-FFF2-40B4-BE49-F238E27FC236}">
                <a16:creationId xmlns:a16="http://schemas.microsoft.com/office/drawing/2014/main" id="{FA85BB30-407E-604D-B9D7-9DC6E145F296}"/>
              </a:ext>
            </a:extLst>
          </p:cNvPr>
          <p:cNvSpPr txBox="1"/>
          <p:nvPr/>
        </p:nvSpPr>
        <p:spPr>
          <a:xfrm>
            <a:off x="3181685" y="7326386"/>
            <a:ext cx="3774925" cy="1815882"/>
          </a:xfrm>
          <a:prstGeom prst="rect">
            <a:avLst/>
          </a:prstGeom>
          <a:noFill/>
        </p:spPr>
        <p:txBody>
          <a:bodyPr wrap="square" rtlCol="0">
            <a:spAutoFit/>
          </a:bodyPr>
          <a:lstStyle/>
          <a:p>
            <a:pPr algn="ctr"/>
            <a:r>
              <a:rPr lang="en-US" sz="1600" dirty="0"/>
              <a:t>Due to unexpected events</a:t>
            </a:r>
          </a:p>
          <a:p>
            <a:pPr algn="ctr"/>
            <a:r>
              <a:rPr lang="en-US" sz="1600" dirty="0"/>
              <a:t>Merc B. Williams solicited</a:t>
            </a:r>
          </a:p>
          <a:p>
            <a:pPr algn="ctr"/>
            <a:r>
              <a:rPr lang="en-US" sz="1600" dirty="0"/>
              <a:t>the request for Rita Brent</a:t>
            </a:r>
          </a:p>
          <a:p>
            <a:pPr algn="ctr"/>
            <a:r>
              <a:rPr lang="en-US" sz="1600" dirty="0"/>
              <a:t>To provide entertainment.</a:t>
            </a:r>
          </a:p>
          <a:p>
            <a:pPr algn="ctr"/>
            <a:r>
              <a:rPr lang="en-US" sz="1600" dirty="0"/>
              <a:t>Thanks, Rita, for stepping</a:t>
            </a:r>
          </a:p>
          <a:p>
            <a:pPr algn="ctr"/>
            <a:r>
              <a:rPr lang="en-US" sz="1600" dirty="0"/>
              <a:t>in to support TSSD again </a:t>
            </a:r>
          </a:p>
          <a:p>
            <a:pPr algn="ctr"/>
            <a:r>
              <a:rPr lang="en-US" sz="1600" dirty="0"/>
              <a:t>this year. </a:t>
            </a:r>
          </a:p>
        </p:txBody>
      </p:sp>
      <p:sp>
        <p:nvSpPr>
          <p:cNvPr id="8" name="TextBox 7">
            <a:extLst>
              <a:ext uri="{FF2B5EF4-FFF2-40B4-BE49-F238E27FC236}">
                <a16:creationId xmlns:a16="http://schemas.microsoft.com/office/drawing/2014/main" id="{DB1B73CB-F3F0-F74F-A2B8-53F468CA902E}"/>
              </a:ext>
            </a:extLst>
          </p:cNvPr>
          <p:cNvSpPr txBox="1"/>
          <p:nvPr/>
        </p:nvSpPr>
        <p:spPr>
          <a:xfrm>
            <a:off x="4123764" y="9319596"/>
            <a:ext cx="3047999" cy="400110"/>
          </a:xfrm>
          <a:prstGeom prst="rect">
            <a:avLst/>
          </a:prstGeom>
          <a:noFill/>
        </p:spPr>
        <p:txBody>
          <a:bodyPr wrap="square" rtlCol="0">
            <a:spAutoFit/>
          </a:bodyPr>
          <a:lstStyle/>
          <a:p>
            <a:r>
              <a:rPr lang="en-US" sz="2000" b="1" dirty="0">
                <a:solidFill>
                  <a:srgbClr val="C00000"/>
                </a:solidFill>
                <a:hlinkClick r:id="rId3">
                  <a:extLst>
                    <a:ext uri="{A12FA001-AC4F-418D-AE19-62706E023703}">
                      <ahyp:hlinkClr xmlns:ahyp="http://schemas.microsoft.com/office/drawing/2018/hyperlinkcolor" val="tx"/>
                    </a:ext>
                  </a:extLst>
                </a:hlinkClick>
              </a:rPr>
              <a:t>Feedback</a:t>
            </a:r>
            <a:r>
              <a:rPr lang="en-US" sz="2000" b="1" dirty="0">
                <a:solidFill>
                  <a:srgbClr val="0097A7"/>
                </a:solidFill>
                <a:hlinkClick r:id="rId3">
                  <a:extLst>
                    <a:ext uri="{A12FA001-AC4F-418D-AE19-62706E023703}">
                      <ahyp:hlinkClr xmlns:ahyp="http://schemas.microsoft.com/office/drawing/2018/hyperlinkcolor" val="tx"/>
                    </a:ext>
                  </a:extLst>
                </a:hlinkClick>
              </a:rPr>
              <a:t> </a:t>
            </a:r>
            <a:r>
              <a:rPr lang="en-US" sz="2000" b="1" dirty="0">
                <a:solidFill>
                  <a:srgbClr val="C00000"/>
                </a:solidFill>
                <a:hlinkClick r:id="rId3">
                  <a:extLst>
                    <a:ext uri="{A12FA001-AC4F-418D-AE19-62706E023703}">
                      <ahyp:hlinkClr xmlns:ahyp="http://schemas.microsoft.com/office/drawing/2018/hyperlinkcolor" val="tx"/>
                    </a:ext>
                  </a:extLst>
                </a:hlinkClick>
              </a:rPr>
              <a:t>Form </a:t>
            </a:r>
            <a:endParaRPr lang="en-US" sz="2000" b="1" dirty="0">
              <a:solidFill>
                <a:srgbClr val="C00000"/>
              </a:solidFill>
            </a:endParaRPr>
          </a:p>
        </p:txBody>
      </p:sp>
    </p:spTree>
    <p:extLst>
      <p:ext uri="{BB962C8B-B14F-4D97-AF65-F5344CB8AC3E}">
        <p14:creationId xmlns:p14="http://schemas.microsoft.com/office/powerpoint/2010/main" val="346180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
                                        <p:tgtEl>
                                          <p:spTgt spid="4">
                                            <p:txEl>
                                              <p:pRg st="0" end="0"/>
                                            </p:txEl>
                                          </p:spTgt>
                                        </p:tgtEl>
                                      </p:cBhvr>
                                    </p:animEffect>
                                    <p:anim calcmode="lin" valueType="num">
                                      <p:cBhvr>
                                        <p:cTn id="8" dur="4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4">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800" decel="100000"/>
                                        <p:tgtEl>
                                          <p:spTgt spid="6"/>
                                        </p:tgtEl>
                                      </p:cBhvr>
                                    </p:animEffect>
                                    <p:anim calcmode="lin" valueType="num">
                                      <p:cBhvr>
                                        <p:cTn id="17" dur="800" decel="100000" fill="hold"/>
                                        <p:tgtEl>
                                          <p:spTgt spid="6"/>
                                        </p:tgtEl>
                                        <p:attrNameLst>
                                          <p:attrName>style.rotation</p:attrName>
                                        </p:attrNameLst>
                                      </p:cBhvr>
                                      <p:tavLst>
                                        <p:tav tm="0">
                                          <p:val>
                                            <p:fltVal val="-90"/>
                                          </p:val>
                                        </p:tav>
                                        <p:tav tm="100000">
                                          <p:val>
                                            <p:fltVal val="0"/>
                                          </p:val>
                                        </p:tav>
                                      </p:tavLst>
                                    </p:anim>
                                    <p:anim calcmode="lin" valueType="num">
                                      <p:cBhvr>
                                        <p:cTn id="18" dur="800" decel="100000" fill="hold"/>
                                        <p:tgtEl>
                                          <p:spTgt spid="6"/>
                                        </p:tgtEl>
                                        <p:attrNameLst>
                                          <p:attrName>ppt_x</p:attrName>
                                        </p:attrNameLst>
                                      </p:cBhvr>
                                      <p:tavLst>
                                        <p:tav tm="0">
                                          <p:val>
                                            <p:strVal val="#ppt_x+0.4"/>
                                          </p:val>
                                        </p:tav>
                                        <p:tav tm="100000">
                                          <p:val>
                                            <p:strVal val="#ppt_x-0.05"/>
                                          </p:val>
                                        </p:tav>
                                      </p:tavLst>
                                    </p:anim>
                                    <p:anim calcmode="lin" valueType="num">
                                      <p:cBhvr>
                                        <p:cTn id="19" dur="800" decel="100000" fill="hold"/>
                                        <p:tgtEl>
                                          <p:spTgt spid="6"/>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500" fill="hold"/>
                                        <p:tgtEl>
                                          <p:spTgt spid="8"/>
                                        </p:tgtEl>
                                        <p:attrNameLst>
                                          <p:attrName>ppt_w</p:attrName>
                                        </p:attrNameLst>
                                      </p:cBhvr>
                                      <p:tavLst>
                                        <p:tav tm="0">
                                          <p:val>
                                            <p:fltVal val="0"/>
                                          </p:val>
                                        </p:tav>
                                        <p:tav tm="100000">
                                          <p:val>
                                            <p:strVal val="#ppt_w"/>
                                          </p:val>
                                        </p:tav>
                                      </p:tavLst>
                                    </p:anim>
                                    <p:anim calcmode="lin" valueType="num">
                                      <p:cBhvr>
                                        <p:cTn id="29" dur="1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sp>
        <p:nvSpPr>
          <p:cNvPr id="14" name="Google Shape;14;p3"/>
          <p:cNvSpPr/>
          <p:nvPr/>
        </p:nvSpPr>
        <p:spPr>
          <a:xfrm>
            <a:off x="0" y="0"/>
            <a:ext cx="7772400" cy="10044900"/>
          </a:xfrm>
          <a:prstGeom prst="rect">
            <a:avLst/>
          </a:prstGeom>
          <a:gradFill flip="none" rotWithShape="1">
            <a:gsLst>
              <a:gs pos="0">
                <a:srgbClr val="59201D"/>
              </a:gs>
              <a:gs pos="51000">
                <a:schemeClr val="tx1"/>
              </a:gs>
              <a:gs pos="99000">
                <a:schemeClr val="accent1">
                  <a:lumMod val="50000"/>
                </a:scheme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3"/>
          <p:cNvSpPr txBox="1"/>
          <p:nvPr/>
        </p:nvSpPr>
        <p:spPr>
          <a:xfrm>
            <a:off x="156881" y="3608579"/>
            <a:ext cx="7458635" cy="1575816"/>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endParaRPr lang="en" sz="3200" dirty="0">
              <a:solidFill>
                <a:srgbClr val="FFFFFF"/>
              </a:solidFill>
              <a:latin typeface="Copperplate" panose="02000504000000020004" pitchFamily="2" charset="77"/>
            </a:endParaRPr>
          </a:p>
          <a:p>
            <a:pPr marL="0" lvl="0" indent="0" algn="ctr" rtl="0">
              <a:lnSpc>
                <a:spcPct val="80000"/>
              </a:lnSpc>
              <a:spcBef>
                <a:spcPts val="0"/>
              </a:spcBef>
              <a:spcAft>
                <a:spcPts val="0"/>
              </a:spcAft>
              <a:buNone/>
            </a:pPr>
            <a:r>
              <a:rPr lang="en" sz="3200" dirty="0">
                <a:solidFill>
                  <a:srgbClr val="C00000"/>
                </a:solidFill>
                <a:latin typeface="Copperplate" panose="02000504000000020004" pitchFamily="2" charset="77"/>
              </a:rPr>
              <a:t>THELMA SANDERS SCHOLARSHIP </a:t>
            </a:r>
            <a:r>
              <a:rPr lang="en" sz="3200" dirty="0">
                <a:solidFill>
                  <a:srgbClr val="FFFFFF"/>
                </a:solidFill>
                <a:latin typeface="Copperplate" panose="02000504000000020004" pitchFamily="2" charset="77"/>
              </a:rPr>
              <a:t>DANCE VIRTUAL 2021</a:t>
            </a:r>
          </a:p>
          <a:p>
            <a:pPr marL="0" lvl="0" indent="0" algn="ctr" rtl="0">
              <a:lnSpc>
                <a:spcPct val="80000"/>
              </a:lnSpc>
              <a:spcBef>
                <a:spcPts val="0"/>
              </a:spcBef>
              <a:spcAft>
                <a:spcPts val="0"/>
              </a:spcAft>
              <a:buNone/>
            </a:pPr>
            <a:r>
              <a:rPr lang="en" sz="3200" dirty="0">
                <a:solidFill>
                  <a:schemeClr val="accent1">
                    <a:lumMod val="75000"/>
                  </a:schemeClr>
                </a:solidFill>
                <a:latin typeface="Copperplate" panose="02000504000000020004" pitchFamily="2" charset="77"/>
              </a:rPr>
              <a:t>committee</a:t>
            </a:r>
            <a:endParaRPr sz="3200" dirty="0">
              <a:solidFill>
                <a:schemeClr val="accent1">
                  <a:lumMod val="75000"/>
                </a:schemeClr>
              </a:solidFill>
              <a:latin typeface="Copperplate" panose="02000504000000020004" pitchFamily="2" charset="77"/>
            </a:endParaRPr>
          </a:p>
        </p:txBody>
      </p:sp>
      <p:pic>
        <p:nvPicPr>
          <p:cNvPr id="3" name="Picture 2" descr="Text&#10;&#10;Description automatically generated">
            <a:extLst>
              <a:ext uri="{FF2B5EF4-FFF2-40B4-BE49-F238E27FC236}">
                <a16:creationId xmlns:a16="http://schemas.microsoft.com/office/drawing/2014/main" id="{27BDF0DB-9A9C-0C4E-B56D-5909F5BF2502}"/>
              </a:ext>
            </a:extLst>
          </p:cNvPr>
          <p:cNvPicPr>
            <a:picLocks noChangeAspect="1"/>
          </p:cNvPicPr>
          <p:nvPr/>
        </p:nvPicPr>
        <p:blipFill>
          <a:blip r:embed="rId3"/>
          <a:stretch>
            <a:fillRect/>
          </a:stretch>
        </p:blipFill>
        <p:spPr>
          <a:xfrm>
            <a:off x="2030276" y="536969"/>
            <a:ext cx="3711844" cy="3297054"/>
          </a:xfrm>
          <a:prstGeom prst="rect">
            <a:avLst/>
          </a:prstGeom>
          <a:effectLst>
            <a:softEdge rad="589693"/>
          </a:effectLst>
        </p:spPr>
      </p:pic>
      <p:sp>
        <p:nvSpPr>
          <p:cNvPr id="2" name="TextBox 1">
            <a:extLst>
              <a:ext uri="{FF2B5EF4-FFF2-40B4-BE49-F238E27FC236}">
                <a16:creationId xmlns:a16="http://schemas.microsoft.com/office/drawing/2014/main" id="{09D68A36-F99B-AE47-9887-FC7F4B54DBE9}"/>
              </a:ext>
            </a:extLst>
          </p:cNvPr>
          <p:cNvSpPr txBox="1"/>
          <p:nvPr/>
        </p:nvSpPr>
        <p:spPr>
          <a:xfrm>
            <a:off x="743919" y="5184394"/>
            <a:ext cx="6168325" cy="4647426"/>
          </a:xfrm>
          <a:prstGeom prst="rect">
            <a:avLst/>
          </a:prstGeom>
          <a:noFill/>
        </p:spPr>
        <p:txBody>
          <a:bodyPr wrap="square" rtlCol="0">
            <a:spAutoFit/>
          </a:bodyPr>
          <a:lstStyle/>
          <a:p>
            <a:pPr algn="ctr"/>
            <a:r>
              <a:rPr lang="en-US" sz="1600" dirty="0">
                <a:solidFill>
                  <a:schemeClr val="bg1"/>
                </a:solidFill>
              </a:rPr>
              <a:t>CHAIR – LEONA BISHOP</a:t>
            </a:r>
          </a:p>
          <a:p>
            <a:pPr algn="ctr"/>
            <a:r>
              <a:rPr lang="en-US" sz="1600" dirty="0">
                <a:solidFill>
                  <a:schemeClr val="bg1"/>
                </a:solidFill>
              </a:rPr>
              <a:t>CO-CHAIR – KISA HARRIS</a:t>
            </a:r>
          </a:p>
          <a:p>
            <a:pPr algn="ctr"/>
            <a:endParaRPr lang="en-US" sz="1600" dirty="0">
              <a:solidFill>
                <a:schemeClr val="bg1"/>
              </a:solidFill>
            </a:endParaRPr>
          </a:p>
          <a:p>
            <a:pPr algn="ctr"/>
            <a:r>
              <a:rPr lang="en-US" sz="1600" dirty="0">
                <a:solidFill>
                  <a:schemeClr val="bg1"/>
                </a:solidFill>
              </a:rPr>
              <a:t>BOOK STIPEND CHAIR – NIKITA CORE NICHOLSON</a:t>
            </a:r>
          </a:p>
          <a:p>
            <a:pPr algn="ctr"/>
            <a:r>
              <a:rPr lang="en-US" sz="1600" dirty="0">
                <a:solidFill>
                  <a:schemeClr val="bg1"/>
                </a:solidFill>
              </a:rPr>
              <a:t>DOOR PRIZE COORDINATOR – CORNELIUS BEASLEY</a:t>
            </a:r>
          </a:p>
          <a:p>
            <a:pPr algn="ctr"/>
            <a:endParaRPr lang="en-US" sz="1600" dirty="0">
              <a:solidFill>
                <a:schemeClr val="bg1"/>
              </a:solidFill>
            </a:endParaRPr>
          </a:p>
          <a:p>
            <a:pPr algn="ctr"/>
            <a:r>
              <a:rPr lang="en-US" sz="1600" dirty="0">
                <a:solidFill>
                  <a:schemeClr val="bg1"/>
                </a:solidFill>
              </a:rPr>
              <a:t>ADS AND COMMUNITY ENGAGEMENT – CAROLYN WHITE</a:t>
            </a:r>
          </a:p>
          <a:p>
            <a:pPr algn="ctr"/>
            <a:r>
              <a:rPr lang="en-US" sz="1600" dirty="0">
                <a:solidFill>
                  <a:schemeClr val="bg1"/>
                </a:solidFill>
              </a:rPr>
              <a:t>PUBLICITY – BRENDA KNOTT</a:t>
            </a:r>
          </a:p>
          <a:p>
            <a:pPr algn="ctr"/>
            <a:endParaRPr lang="en-US" dirty="0">
              <a:solidFill>
                <a:schemeClr val="bg1"/>
              </a:solidFill>
            </a:endParaRPr>
          </a:p>
          <a:p>
            <a:pPr algn="ctr"/>
            <a:r>
              <a:rPr lang="en-US" sz="1800" b="1" dirty="0">
                <a:solidFill>
                  <a:srgbClr val="C00000"/>
                </a:solidFill>
              </a:rPr>
              <a:t>TOP SELLER FOR ADS –</a:t>
            </a:r>
          </a:p>
          <a:p>
            <a:pPr algn="ctr"/>
            <a:r>
              <a:rPr lang="en-US" sz="1600" dirty="0">
                <a:solidFill>
                  <a:schemeClr val="bg1"/>
                </a:solidFill>
              </a:rPr>
              <a:t>-ANNIE ARCHIE</a:t>
            </a:r>
          </a:p>
          <a:p>
            <a:pPr algn="ctr"/>
            <a:endParaRPr lang="en-US" dirty="0">
              <a:solidFill>
                <a:schemeClr val="bg1"/>
              </a:solidFill>
            </a:endParaRPr>
          </a:p>
          <a:p>
            <a:pPr algn="ctr"/>
            <a:r>
              <a:rPr lang="en-US" sz="1600" b="1" dirty="0">
                <a:solidFill>
                  <a:srgbClr val="C00000"/>
                </a:solidFill>
              </a:rPr>
              <a:t>TOP TICKET SELLERS –- </a:t>
            </a:r>
          </a:p>
          <a:p>
            <a:pPr algn="ctr"/>
            <a:r>
              <a:rPr lang="en-US" dirty="0">
                <a:solidFill>
                  <a:schemeClr val="bg1"/>
                </a:solidFill>
              </a:rPr>
              <a:t>LEONA BISHOP</a:t>
            </a:r>
          </a:p>
          <a:p>
            <a:pPr algn="ctr"/>
            <a:r>
              <a:rPr lang="en-US" dirty="0">
                <a:solidFill>
                  <a:schemeClr val="bg1"/>
                </a:solidFill>
              </a:rPr>
              <a:t>ANNIE ARCHIE</a:t>
            </a:r>
          </a:p>
          <a:p>
            <a:pPr algn="ctr"/>
            <a:r>
              <a:rPr lang="en-US" dirty="0">
                <a:solidFill>
                  <a:schemeClr val="bg1"/>
                </a:solidFill>
              </a:rPr>
              <a:t>ADA ROBINSON</a:t>
            </a:r>
          </a:p>
          <a:p>
            <a:pPr algn="ctr"/>
            <a:r>
              <a:rPr lang="en-US" dirty="0">
                <a:solidFill>
                  <a:schemeClr val="bg1"/>
                </a:solidFill>
              </a:rPr>
              <a:t>PHAEDRA SCOTT</a:t>
            </a:r>
          </a:p>
          <a:p>
            <a:pPr algn="ctr"/>
            <a:endParaRPr lang="en-US" dirty="0">
              <a:solidFill>
                <a:schemeClr val="bg1"/>
              </a:solidFill>
            </a:endParaRPr>
          </a:p>
          <a:p>
            <a:pPr algn="ctr"/>
            <a:r>
              <a:rPr lang="en-US" sz="2000" b="1" dirty="0">
                <a:solidFill>
                  <a:srgbClr val="0070C0"/>
                </a:solidFill>
              </a:rPr>
              <a:t>PRESIDENT – JAMES CURTIS SMITH</a:t>
            </a:r>
          </a:p>
        </p:txBody>
      </p:sp>
    </p:spTree>
    <p:extLst>
      <p:ext uri="{BB962C8B-B14F-4D97-AF65-F5344CB8AC3E}">
        <p14:creationId xmlns:p14="http://schemas.microsoft.com/office/powerpoint/2010/main" val="886779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Scale>
                                      <p:cBhvr>
                                        <p:cTn id="16"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4"/>
                                        </p:tgtEl>
                                        <p:attrNameLst>
                                          <p:attrName>ppt_x</p:attrName>
                                          <p:attrName>ppt_y</p:attrName>
                                        </p:attrNameLst>
                                      </p:cBhvr>
                                    </p:animMotion>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AB23B8-9547-2D42-AA7C-C51D677C22D0}"/>
              </a:ext>
            </a:extLst>
          </p:cNvPr>
          <p:cNvPicPr>
            <a:picLocks noChangeAspect="1"/>
          </p:cNvPicPr>
          <p:nvPr/>
        </p:nvPicPr>
        <p:blipFill rotWithShape="1">
          <a:blip r:embed="rId3">
            <a:alphaModFix amt="40000"/>
          </a:blip>
          <a:srcRect t="15414"/>
          <a:stretch/>
        </p:blipFill>
        <p:spPr>
          <a:xfrm>
            <a:off x="-1943" y="2843213"/>
            <a:ext cx="7772400" cy="7215187"/>
          </a:xfrm>
          <a:prstGeom prst="rect">
            <a:avLst/>
          </a:prstGeom>
        </p:spPr>
      </p:pic>
      <p:pic>
        <p:nvPicPr>
          <p:cNvPr id="11" name="Picture 10" descr="Text&#10;&#10;Description automatically generated">
            <a:extLst>
              <a:ext uri="{FF2B5EF4-FFF2-40B4-BE49-F238E27FC236}">
                <a16:creationId xmlns:a16="http://schemas.microsoft.com/office/drawing/2014/main" id="{0C574F55-284E-9B4F-BBED-4C263561F90D}"/>
              </a:ext>
            </a:extLst>
          </p:cNvPr>
          <p:cNvPicPr>
            <a:picLocks noChangeAspect="1"/>
          </p:cNvPicPr>
          <p:nvPr/>
        </p:nvPicPr>
        <p:blipFill rotWithShape="1">
          <a:blip r:embed="rId4"/>
          <a:srcRect l="7675" r="5186" b="1"/>
          <a:stretch/>
        </p:blipFill>
        <p:spPr>
          <a:xfrm>
            <a:off x="1977823" y="0"/>
            <a:ext cx="3892011" cy="3978495"/>
          </a:xfrm>
          <a:custGeom>
            <a:avLst/>
            <a:gdLst/>
            <a:ahLst/>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pic>
      <p:sp>
        <p:nvSpPr>
          <p:cNvPr id="3" name="Title 2">
            <a:extLst>
              <a:ext uri="{FF2B5EF4-FFF2-40B4-BE49-F238E27FC236}">
                <a16:creationId xmlns:a16="http://schemas.microsoft.com/office/drawing/2014/main" id="{03F17264-0C90-BF46-BFD0-3AFD85E07B5F}"/>
              </a:ext>
            </a:extLst>
          </p:cNvPr>
          <p:cNvSpPr>
            <a:spLocks noGrp="1"/>
          </p:cNvSpPr>
          <p:nvPr>
            <p:ph type="ctrTitle"/>
          </p:nvPr>
        </p:nvSpPr>
        <p:spPr>
          <a:xfrm>
            <a:off x="139498" y="5811316"/>
            <a:ext cx="7568662" cy="2526772"/>
          </a:xfrm>
        </p:spPr>
        <p:txBody>
          <a:bodyPr anchor="b">
            <a:noAutofit/>
          </a:bodyPr>
          <a:lstStyle/>
          <a:p>
            <a:r>
              <a:rPr lang="en-US" sz="3442" dirty="0"/>
              <a:t>On </a:t>
            </a:r>
            <a:r>
              <a:rPr lang="en-US" sz="3442" dirty="0" err="1"/>
              <a:t>FaceBook</a:t>
            </a:r>
            <a:r>
              <a:rPr lang="en-US" sz="3442" dirty="0"/>
              <a:t> </a:t>
            </a:r>
            <a:br>
              <a:rPr lang="en-US" sz="3442" dirty="0"/>
            </a:br>
            <a:r>
              <a:rPr lang="en-US" sz="3442" dirty="0"/>
              <a:t>or visit our website.</a:t>
            </a:r>
            <a:br>
              <a:rPr lang="en-US" sz="3442" dirty="0"/>
            </a:br>
            <a:r>
              <a:rPr lang="en-US" sz="4590" b="1" dirty="0" err="1"/>
              <a:t>www.jtac.tcnaa.org</a:t>
            </a:r>
            <a:endParaRPr lang="en-US" sz="3442" b="1" dirty="0"/>
          </a:p>
        </p:txBody>
      </p:sp>
      <p:sp>
        <p:nvSpPr>
          <p:cNvPr id="8" name="Subtitle 7">
            <a:extLst>
              <a:ext uri="{FF2B5EF4-FFF2-40B4-BE49-F238E27FC236}">
                <a16:creationId xmlns:a16="http://schemas.microsoft.com/office/drawing/2014/main" id="{5422235C-96F7-394C-8371-2724068CBCD9}"/>
              </a:ext>
            </a:extLst>
          </p:cNvPr>
          <p:cNvSpPr>
            <a:spLocks noGrp="1"/>
          </p:cNvSpPr>
          <p:nvPr>
            <p:ph type="subTitle" idx="1"/>
          </p:nvPr>
        </p:nvSpPr>
        <p:spPr>
          <a:xfrm>
            <a:off x="386097" y="3977384"/>
            <a:ext cx="6996319" cy="412325"/>
          </a:xfrm>
        </p:spPr>
        <p:txBody>
          <a:bodyPr>
            <a:noAutofit/>
          </a:bodyPr>
          <a:lstStyle/>
          <a:p>
            <a:pPr algn="r"/>
            <a:r>
              <a:rPr lang="en-US" sz="6000" b="1" dirty="0">
                <a:latin typeface="Copperplate" panose="02000504000000020004" pitchFamily="2" charset="77"/>
              </a:rPr>
              <a:t>CHECK US OUT… </a:t>
            </a:r>
          </a:p>
        </p:txBody>
      </p:sp>
      <p:sp>
        <p:nvSpPr>
          <p:cNvPr id="2" name="Slide Number Placeholder 1">
            <a:extLst>
              <a:ext uri="{FF2B5EF4-FFF2-40B4-BE49-F238E27FC236}">
                <a16:creationId xmlns:a16="http://schemas.microsoft.com/office/drawing/2014/main" id="{062CC9D3-0A41-CE4B-A998-FD975149753C}"/>
              </a:ext>
            </a:extLst>
          </p:cNvPr>
          <p:cNvSpPr>
            <a:spLocks noGrp="1"/>
          </p:cNvSpPr>
          <p:nvPr>
            <p:ph type="sldNum" sz="quarter" idx="12"/>
          </p:nvPr>
        </p:nvSpPr>
        <p:spPr/>
        <p:txBody>
          <a:bodyPr/>
          <a:lstStyle/>
          <a:p>
            <a:fld id="{206AD0DF-4404-2643-8698-0C89983C9A04}" type="slidenum">
              <a:rPr lang="en-US" smtClean="0"/>
              <a:t>20</a:t>
            </a:fld>
            <a:endParaRPr lang="en-US"/>
          </a:p>
        </p:txBody>
      </p:sp>
    </p:spTree>
    <p:extLst>
      <p:ext uri="{BB962C8B-B14F-4D97-AF65-F5344CB8AC3E}">
        <p14:creationId xmlns:p14="http://schemas.microsoft.com/office/powerpoint/2010/main" val="319421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00"/>
                                        <p:tgtEl>
                                          <p:spTgt spid="8">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5FBFBE-4639-4140-8482-CA3EB7CD240E}"/>
              </a:ext>
            </a:extLst>
          </p:cNvPr>
          <p:cNvSpPr txBox="1"/>
          <p:nvPr/>
        </p:nvSpPr>
        <p:spPr>
          <a:xfrm>
            <a:off x="216976" y="781884"/>
            <a:ext cx="7299702" cy="8648521"/>
          </a:xfrm>
          <a:prstGeom prst="rect">
            <a:avLst/>
          </a:prstGeom>
          <a:noFill/>
        </p:spPr>
        <p:txBody>
          <a:bodyPr wrap="square">
            <a:spAutoFit/>
          </a:bodyPr>
          <a:lstStyle/>
          <a:p>
            <a:pPr algn="l"/>
            <a:r>
              <a:rPr lang="en-US" sz="2400" b="1" i="0" dirty="0">
                <a:solidFill>
                  <a:schemeClr val="accent1">
                    <a:lumMod val="75000"/>
                  </a:schemeClr>
                </a:solidFill>
                <a:effectLst/>
                <a:latin typeface="inherit"/>
              </a:rPr>
              <a:t>Jackson-Tougaloo Alumni Chapter</a:t>
            </a:r>
            <a:r>
              <a:rPr lang="en-US" sz="2000" b="0" i="0" dirty="0">
                <a:solidFill>
                  <a:schemeClr val="accent1">
                    <a:lumMod val="75000"/>
                  </a:schemeClr>
                </a:solidFill>
                <a:effectLst/>
                <a:latin typeface="inherit"/>
              </a:rPr>
              <a:t> </a:t>
            </a:r>
            <a:r>
              <a:rPr lang="en-US" sz="1800" b="0" i="0" dirty="0">
                <a:solidFill>
                  <a:srgbClr val="050505"/>
                </a:solidFill>
                <a:effectLst/>
                <a:latin typeface="inherit"/>
              </a:rPr>
              <a:t>is one of the oldest alumni chapters and permanent supporters of Tougaloo College. The purpose of the organization is to promote the mission, interests, and ideas of Tougaloo College. This is achieved by:</a:t>
            </a:r>
          </a:p>
          <a:p>
            <a:pPr marL="285750" indent="-285750" algn="l">
              <a:buFont typeface="Wingdings" pitchFamily="2" charset="2"/>
              <a:buChar char="v"/>
            </a:pPr>
            <a:r>
              <a:rPr lang="en-US" sz="1600" dirty="0">
                <a:solidFill>
                  <a:srgbClr val="050505"/>
                </a:solidFill>
                <a:latin typeface="inherit"/>
              </a:rPr>
              <a:t>E</a:t>
            </a:r>
            <a:r>
              <a:rPr lang="en-US" sz="1600" b="0" i="0" dirty="0">
                <a:solidFill>
                  <a:srgbClr val="050505"/>
                </a:solidFill>
                <a:effectLst/>
                <a:latin typeface="inherit"/>
              </a:rPr>
              <a:t>ncouraging Alumni to raise funds and make contributions annually to the Tougaloo College Annual Giving and Scholarship Fund</a:t>
            </a:r>
          </a:p>
          <a:p>
            <a:pPr marL="285750" indent="-285750" algn="l">
              <a:buFont typeface="Wingdings" pitchFamily="2" charset="2"/>
              <a:buChar char="v"/>
            </a:pPr>
            <a:r>
              <a:rPr lang="en-US" sz="1600" dirty="0">
                <a:solidFill>
                  <a:srgbClr val="050505"/>
                </a:solidFill>
                <a:latin typeface="inherit"/>
              </a:rPr>
              <a:t>M</a:t>
            </a:r>
            <a:r>
              <a:rPr lang="en-US" sz="1600" b="0" i="0" dirty="0">
                <a:solidFill>
                  <a:srgbClr val="050505"/>
                </a:solidFill>
                <a:effectLst/>
                <a:latin typeface="inherit"/>
              </a:rPr>
              <a:t>otivating and recruiting perspective students to matriculate at Tougaloo College</a:t>
            </a:r>
          </a:p>
          <a:p>
            <a:pPr marL="285750" indent="-285750" algn="l">
              <a:buFont typeface="Wingdings" pitchFamily="2" charset="2"/>
              <a:buChar char="v"/>
            </a:pPr>
            <a:r>
              <a:rPr lang="en-US" sz="1600" dirty="0">
                <a:solidFill>
                  <a:srgbClr val="050505"/>
                </a:solidFill>
                <a:latin typeface="inherit"/>
              </a:rPr>
              <a:t>E</a:t>
            </a:r>
            <a:r>
              <a:rPr lang="en-US" sz="1600" b="0" i="0" dirty="0">
                <a:solidFill>
                  <a:srgbClr val="050505"/>
                </a:solidFill>
                <a:effectLst/>
                <a:latin typeface="inherit"/>
              </a:rPr>
              <a:t>nhancing the growth and development of its members socially and professionally</a:t>
            </a:r>
          </a:p>
          <a:p>
            <a:pPr marL="285750" indent="-285750" algn="l">
              <a:buFont typeface="Wingdings" pitchFamily="2" charset="2"/>
              <a:buChar char="v"/>
            </a:pPr>
            <a:r>
              <a:rPr lang="en-US" sz="1600" dirty="0">
                <a:solidFill>
                  <a:srgbClr val="050505"/>
                </a:solidFill>
                <a:latin typeface="inherit"/>
              </a:rPr>
              <a:t>P</a:t>
            </a:r>
            <a:r>
              <a:rPr lang="en-US" sz="1600" b="0" i="0" dirty="0">
                <a:solidFill>
                  <a:srgbClr val="050505"/>
                </a:solidFill>
                <a:effectLst/>
                <a:latin typeface="inherit"/>
              </a:rPr>
              <a:t>roviding a forum for promoting good human relations within the organizations</a:t>
            </a:r>
          </a:p>
          <a:p>
            <a:pPr marL="285750" indent="-285750" algn="l">
              <a:buFont typeface="Wingdings" pitchFamily="2" charset="2"/>
              <a:buChar char="v"/>
            </a:pPr>
            <a:r>
              <a:rPr lang="en-US" sz="1600" b="0" i="0" dirty="0">
                <a:solidFill>
                  <a:srgbClr val="050505"/>
                </a:solidFill>
                <a:effectLst/>
                <a:latin typeface="inherit"/>
              </a:rPr>
              <a:t>Assisting Tougaloo College in continuing its reputation of academic excellence through programs designed to enrich educational opportunities for its students</a:t>
            </a:r>
          </a:p>
          <a:p>
            <a:pPr marL="285750" indent="-285750" algn="l">
              <a:buFont typeface="Wingdings" pitchFamily="2" charset="2"/>
              <a:buChar char="v"/>
            </a:pPr>
            <a:r>
              <a:rPr lang="en-US" sz="1600" dirty="0">
                <a:solidFill>
                  <a:srgbClr val="050505"/>
                </a:solidFill>
                <a:latin typeface="inherit"/>
              </a:rPr>
              <a:t>S</a:t>
            </a:r>
            <a:r>
              <a:rPr lang="en-US" sz="1600" b="0" i="0" dirty="0">
                <a:solidFill>
                  <a:srgbClr val="050505"/>
                </a:solidFill>
                <a:effectLst/>
                <a:latin typeface="inherit"/>
              </a:rPr>
              <a:t>upporting Tougaloo College Pre-Alumni, UNCF, and emergency needs of general students</a:t>
            </a:r>
          </a:p>
          <a:p>
            <a:pPr algn="l"/>
            <a:endParaRPr lang="en-US" b="0" i="0" dirty="0">
              <a:solidFill>
                <a:srgbClr val="050505"/>
              </a:solidFill>
              <a:effectLst/>
              <a:latin typeface="inherit"/>
            </a:endParaRPr>
          </a:p>
          <a:p>
            <a:pPr algn="l"/>
            <a:endParaRPr lang="en-US" dirty="0">
              <a:solidFill>
                <a:srgbClr val="050505"/>
              </a:solidFill>
              <a:latin typeface="inherit"/>
            </a:endParaRPr>
          </a:p>
          <a:p>
            <a:pPr algn="l"/>
            <a:endParaRPr lang="en-US" sz="1800" b="1" i="0" dirty="0">
              <a:solidFill>
                <a:srgbClr val="050505"/>
              </a:solidFill>
              <a:effectLst/>
              <a:latin typeface="inherit"/>
            </a:endParaRPr>
          </a:p>
          <a:p>
            <a:pPr algn="l"/>
            <a:endParaRPr lang="en-US" sz="2400" b="1" i="0" dirty="0">
              <a:solidFill>
                <a:schemeClr val="accent1">
                  <a:lumMod val="75000"/>
                </a:schemeClr>
              </a:solidFill>
              <a:effectLst/>
              <a:latin typeface="inherit"/>
            </a:endParaRPr>
          </a:p>
          <a:p>
            <a:pPr algn="l"/>
            <a:endParaRPr lang="en-US" sz="2400" b="1" dirty="0">
              <a:solidFill>
                <a:schemeClr val="accent1">
                  <a:lumMod val="75000"/>
                </a:schemeClr>
              </a:solidFill>
              <a:latin typeface="inherit"/>
            </a:endParaRPr>
          </a:p>
          <a:p>
            <a:pPr algn="l"/>
            <a:r>
              <a:rPr lang="en-US" sz="2400" b="1" i="0" dirty="0">
                <a:solidFill>
                  <a:schemeClr val="accent1">
                    <a:lumMod val="75000"/>
                  </a:schemeClr>
                </a:solidFill>
                <a:effectLst/>
                <a:latin typeface="inherit"/>
              </a:rPr>
              <a:t>Membership Types</a:t>
            </a:r>
          </a:p>
          <a:p>
            <a:pPr marL="285750" indent="-285750" algn="l">
              <a:buFont typeface="Wingdings" pitchFamily="2" charset="2"/>
              <a:buChar char="v"/>
            </a:pPr>
            <a:r>
              <a:rPr lang="en-US" sz="1800" b="0" i="0" dirty="0">
                <a:solidFill>
                  <a:srgbClr val="050505"/>
                </a:solidFill>
                <a:effectLst/>
                <a:latin typeface="inherit"/>
              </a:rPr>
              <a:t>Any graduate of Tougaloo College is eligible for membership in the Jackson-Tougaloo Alumni Chapter.</a:t>
            </a:r>
          </a:p>
          <a:p>
            <a:pPr marL="285750" indent="-285750" algn="l">
              <a:buFont typeface="Wingdings" pitchFamily="2" charset="2"/>
              <a:buChar char="v"/>
            </a:pPr>
            <a:r>
              <a:rPr lang="en-US" sz="1800" b="0" i="0" dirty="0">
                <a:solidFill>
                  <a:srgbClr val="050505"/>
                </a:solidFill>
                <a:effectLst/>
                <a:latin typeface="inherit"/>
              </a:rPr>
              <a:t>Any former student of Tougaloo College, graduate or former student of Southern Christian Institute, and any individual holding an honorary doctorate degree from Tougaloo College is eligible for membership.</a:t>
            </a:r>
          </a:p>
          <a:p>
            <a:pPr marL="285750" indent="-285750" algn="l">
              <a:buFont typeface="Wingdings" pitchFamily="2" charset="2"/>
              <a:buChar char="v"/>
            </a:pPr>
            <a:r>
              <a:rPr lang="en-US" sz="1800" b="0" i="0" dirty="0">
                <a:solidFill>
                  <a:srgbClr val="050505"/>
                </a:solidFill>
                <a:effectLst/>
                <a:latin typeface="inherit"/>
              </a:rPr>
              <a:t>Any friend or family member of a Tougaloo College Alumnus or Alumna who has an interest in supporting Tougaloo College is eligible for membership.</a:t>
            </a:r>
          </a:p>
          <a:p>
            <a:pPr marL="285750" indent="-285750" algn="l">
              <a:buFont typeface="Wingdings" pitchFamily="2" charset="2"/>
              <a:buChar char="v"/>
            </a:pPr>
            <a:r>
              <a:rPr lang="en-US" sz="1800" b="0" i="0" dirty="0">
                <a:solidFill>
                  <a:srgbClr val="050505"/>
                </a:solidFill>
                <a:effectLst/>
                <a:latin typeface="inherit"/>
              </a:rPr>
              <a:t>Any parent of a student currently enrolled at Tougaloo College.</a:t>
            </a:r>
          </a:p>
          <a:p>
            <a:pPr algn="l"/>
            <a:endParaRPr lang="en-US" sz="1800" b="0" i="0" dirty="0">
              <a:solidFill>
                <a:srgbClr val="050505"/>
              </a:solidFill>
              <a:effectLst/>
              <a:latin typeface="inherit"/>
            </a:endParaRPr>
          </a:p>
          <a:p>
            <a:pPr algn="ctr"/>
            <a:r>
              <a:rPr lang="en-US" sz="1800" b="0" i="0" dirty="0">
                <a:solidFill>
                  <a:srgbClr val="050505"/>
                </a:solidFill>
                <a:effectLst/>
                <a:latin typeface="inherit"/>
              </a:rPr>
              <a:t>The annual membership fee is $20. For more information, visit our website. </a:t>
            </a:r>
            <a:r>
              <a:rPr lang="en-US" sz="1800" b="0" i="0" u="none" strike="noStrike" dirty="0">
                <a:solidFill>
                  <a:srgbClr val="050505"/>
                </a:solidFill>
                <a:effectLst/>
                <a:latin typeface="inherit"/>
                <a:hlinkClick r:id="rId2"/>
              </a:rPr>
              <a:t>http://www.jtacweb.org/join-jtac--tcnaa.html</a:t>
            </a:r>
            <a:endParaRPr lang="en-US" sz="1800" b="0" i="0" dirty="0">
              <a:solidFill>
                <a:srgbClr val="050505"/>
              </a:solidFill>
              <a:effectLst/>
              <a:latin typeface="inherit"/>
            </a:endParaRPr>
          </a:p>
        </p:txBody>
      </p:sp>
      <p:pic>
        <p:nvPicPr>
          <p:cNvPr id="5" name="Picture 4" descr="A picture containing text&#10;&#10;Description automatically generated">
            <a:extLst>
              <a:ext uri="{FF2B5EF4-FFF2-40B4-BE49-F238E27FC236}">
                <a16:creationId xmlns:a16="http://schemas.microsoft.com/office/drawing/2014/main" id="{3E92FC5B-E3C9-DF46-B0C1-307A388A55E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88332" y="4341350"/>
            <a:ext cx="4195736" cy="1182067"/>
          </a:xfrm>
          <a:prstGeom prst="rect">
            <a:avLst/>
          </a:prstGeom>
        </p:spPr>
      </p:pic>
    </p:spTree>
    <p:extLst>
      <p:ext uri="{BB962C8B-B14F-4D97-AF65-F5344CB8AC3E}">
        <p14:creationId xmlns:p14="http://schemas.microsoft.com/office/powerpoint/2010/main" val="257650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A3C3E-551A-0F41-B7BA-8112439E9C95}"/>
              </a:ext>
            </a:extLst>
          </p:cNvPr>
          <p:cNvSpPr txBox="1"/>
          <p:nvPr/>
        </p:nvSpPr>
        <p:spPr>
          <a:xfrm>
            <a:off x="929898" y="170482"/>
            <a:ext cx="5796366" cy="3293209"/>
          </a:xfrm>
          <a:prstGeom prst="rect">
            <a:avLst/>
          </a:prstGeom>
          <a:noFill/>
        </p:spPr>
        <p:txBody>
          <a:bodyPr wrap="square" rtlCol="0">
            <a:spAutoFit/>
          </a:bodyPr>
          <a:lstStyle/>
          <a:p>
            <a:pPr algn="ctr"/>
            <a:r>
              <a:rPr lang="en-US" sz="3600" dirty="0">
                <a:latin typeface="Agency FB" panose="020B0503020202020204" pitchFamily="34" charset="77"/>
              </a:rPr>
              <a:t>JTAC – </a:t>
            </a:r>
          </a:p>
          <a:p>
            <a:pPr algn="ctr"/>
            <a:r>
              <a:rPr lang="en-US" sz="3600" dirty="0">
                <a:latin typeface="Agency FB" panose="020B0503020202020204" pitchFamily="34" charset="77"/>
              </a:rPr>
              <a:t>THELMA SANDERS SCHOLARSHIP DANCE</a:t>
            </a:r>
          </a:p>
          <a:p>
            <a:pPr algn="ctr"/>
            <a:r>
              <a:rPr lang="en-US" sz="3600" dirty="0">
                <a:latin typeface="Agency FB" panose="020B0503020202020204" pitchFamily="34" charset="77"/>
              </a:rPr>
              <a:t>VIRTUAL –DRAWDOWN</a:t>
            </a:r>
          </a:p>
          <a:p>
            <a:pPr algn="ctr"/>
            <a:r>
              <a:rPr lang="en-US" sz="3600" dirty="0">
                <a:latin typeface="Agency FB" panose="020B0503020202020204" pitchFamily="34" charset="77"/>
              </a:rPr>
              <a:t>PROGRAM</a:t>
            </a:r>
          </a:p>
          <a:p>
            <a:pPr algn="ctr"/>
            <a:r>
              <a:rPr lang="en-US" sz="3600" dirty="0">
                <a:solidFill>
                  <a:srgbClr val="C00000"/>
                </a:solidFill>
                <a:latin typeface="Agency FB" panose="020B0503020202020204" pitchFamily="34" charset="77"/>
              </a:rPr>
              <a:t>**************</a:t>
            </a:r>
          </a:p>
          <a:p>
            <a:pPr algn="ctr"/>
            <a:endParaRPr lang="en-US" sz="2800" dirty="0">
              <a:latin typeface="Agency FB" panose="020B0503020202020204" pitchFamily="34" charset="77"/>
            </a:endParaRPr>
          </a:p>
        </p:txBody>
      </p:sp>
      <p:sp>
        <p:nvSpPr>
          <p:cNvPr id="3" name="TextBox 2">
            <a:extLst>
              <a:ext uri="{FF2B5EF4-FFF2-40B4-BE49-F238E27FC236}">
                <a16:creationId xmlns:a16="http://schemas.microsoft.com/office/drawing/2014/main" id="{F291E80C-0BBC-3547-A93C-6C4848789708}"/>
              </a:ext>
            </a:extLst>
          </p:cNvPr>
          <p:cNvSpPr txBox="1"/>
          <p:nvPr/>
        </p:nvSpPr>
        <p:spPr>
          <a:xfrm>
            <a:off x="469239" y="2689933"/>
            <a:ext cx="6833922" cy="7540526"/>
          </a:xfrm>
          <a:prstGeom prst="rect">
            <a:avLst/>
          </a:prstGeom>
          <a:noFill/>
        </p:spPr>
        <p:txBody>
          <a:bodyPr wrap="none" rtlCol="0">
            <a:spAutoFit/>
          </a:bodyPr>
          <a:lstStyle/>
          <a:p>
            <a:endParaRPr lang="en-US" dirty="0"/>
          </a:p>
          <a:p>
            <a:pPr algn="ctr"/>
            <a:r>
              <a:rPr lang="en-US" sz="1600" b="1" dirty="0"/>
              <a:t>MUSICAL ENTERTAINMENT </a:t>
            </a:r>
            <a:r>
              <a:rPr lang="en-US" dirty="0"/>
              <a:t> </a:t>
            </a:r>
          </a:p>
          <a:p>
            <a:pPr algn="ctr"/>
            <a:r>
              <a:rPr lang="en-US" dirty="0"/>
              <a:t>DJ C. BEASLEY</a:t>
            </a:r>
          </a:p>
          <a:p>
            <a:pPr algn="ctr"/>
            <a:endParaRPr lang="en-US" dirty="0"/>
          </a:p>
          <a:p>
            <a:pPr algn="ctr"/>
            <a:endParaRPr lang="en-US" dirty="0"/>
          </a:p>
          <a:p>
            <a:pPr algn="ctr"/>
            <a:r>
              <a:rPr lang="en-US" sz="1600" b="1" dirty="0"/>
              <a:t>GREETINGS </a:t>
            </a:r>
          </a:p>
          <a:p>
            <a:pPr algn="ctr"/>
            <a:endParaRPr lang="en-US" dirty="0"/>
          </a:p>
          <a:p>
            <a:pPr algn="ctr"/>
            <a:r>
              <a:rPr lang="en-US" dirty="0"/>
              <a:t>MRS. DORIS BRIDGEMAN, JTAC MEMBER &amp; DIRECTOR OF ALUMNI AFFAIRS</a:t>
            </a:r>
          </a:p>
          <a:p>
            <a:pPr algn="ctr"/>
            <a:endParaRPr lang="en-US" dirty="0"/>
          </a:p>
          <a:p>
            <a:pPr algn="ctr"/>
            <a:r>
              <a:rPr lang="en-US" dirty="0"/>
              <a:t>MRS. JOYCE DELK, TCNAA PRESIDENT</a:t>
            </a:r>
          </a:p>
          <a:p>
            <a:pPr algn="ctr"/>
            <a:endParaRPr lang="en-US" dirty="0"/>
          </a:p>
          <a:p>
            <a:pPr algn="ctr"/>
            <a:r>
              <a:rPr lang="en-US" dirty="0"/>
              <a:t>MS. CARMEN J. WALTERS, PRESIDENT OF TOUGALOO COLLEGE</a:t>
            </a:r>
          </a:p>
          <a:p>
            <a:pPr algn="ctr"/>
            <a:endParaRPr lang="en-US" dirty="0"/>
          </a:p>
          <a:p>
            <a:pPr algn="ctr"/>
            <a:r>
              <a:rPr lang="en-US" sz="1600" b="1" dirty="0"/>
              <a:t>LAUNCH</a:t>
            </a:r>
          </a:p>
          <a:p>
            <a:pPr algn="ctr"/>
            <a:r>
              <a:rPr lang="en-US" sz="1600" dirty="0"/>
              <a:t>NIKITA CORE NICHOLSON</a:t>
            </a:r>
          </a:p>
          <a:p>
            <a:pPr algn="ctr"/>
            <a:endParaRPr lang="en-US" sz="1600" dirty="0"/>
          </a:p>
          <a:p>
            <a:pPr algn="ctr"/>
            <a:r>
              <a:rPr lang="en-US" sz="1600" b="1" dirty="0"/>
              <a:t>THE DRAW DOWN EXPLAINED</a:t>
            </a:r>
            <a:endParaRPr lang="en-US" sz="1600" dirty="0"/>
          </a:p>
          <a:p>
            <a:pPr algn="ctr"/>
            <a:r>
              <a:rPr lang="en-US" sz="1600" dirty="0"/>
              <a:t>LEONA RICHARDS-BISHOP </a:t>
            </a:r>
          </a:p>
          <a:p>
            <a:pPr algn="ctr"/>
            <a:endParaRPr lang="en-US" sz="1600" dirty="0"/>
          </a:p>
          <a:p>
            <a:pPr algn="ctr"/>
            <a:r>
              <a:rPr lang="en-US" sz="1600" b="1" dirty="0"/>
              <a:t>JTAC TSSD BOOK STIPEND WINNERS</a:t>
            </a:r>
            <a:endParaRPr lang="en-US" sz="1600" dirty="0"/>
          </a:p>
          <a:p>
            <a:pPr algn="ctr"/>
            <a:r>
              <a:rPr lang="en-US" sz="1600" dirty="0"/>
              <a:t>AJA TUCKER</a:t>
            </a:r>
          </a:p>
          <a:p>
            <a:pPr algn="ctr"/>
            <a:r>
              <a:rPr lang="en-US" sz="1600" dirty="0"/>
              <a:t>KAITLYN MYRICKS</a:t>
            </a:r>
          </a:p>
          <a:p>
            <a:pPr algn="ctr"/>
            <a:r>
              <a:rPr lang="en-US" sz="1600" dirty="0"/>
              <a:t>ALEXANDRIA MORGAN</a:t>
            </a:r>
          </a:p>
          <a:p>
            <a:pPr algn="ctr"/>
            <a:endParaRPr lang="en-US" sz="1600" dirty="0"/>
          </a:p>
          <a:p>
            <a:pPr algn="ctr"/>
            <a:r>
              <a:rPr lang="en-US" sz="1600" b="1" dirty="0"/>
              <a:t>COMEDY ENTERTAINMENT</a:t>
            </a:r>
          </a:p>
          <a:p>
            <a:pPr algn="ctr"/>
            <a:r>
              <a:rPr lang="en-US" sz="1600" dirty="0"/>
              <a:t>RITA BRENT</a:t>
            </a:r>
          </a:p>
          <a:p>
            <a:pPr algn="ctr"/>
            <a:endParaRPr lang="en-US" sz="1600" dirty="0"/>
          </a:p>
          <a:p>
            <a:pPr algn="ctr"/>
            <a:r>
              <a:rPr lang="en-US" sz="1600" b="1" dirty="0"/>
              <a:t>REMARKS &amp; CLOSING</a:t>
            </a:r>
          </a:p>
          <a:p>
            <a:pPr algn="ctr"/>
            <a:r>
              <a:rPr lang="en-US" sz="1600" dirty="0"/>
              <a:t>LEONA BISHOP</a:t>
            </a:r>
          </a:p>
          <a:p>
            <a:endParaRPr lang="en-US" dirty="0"/>
          </a:p>
          <a:p>
            <a:endParaRPr lang="en-US" dirty="0"/>
          </a:p>
          <a:p>
            <a:r>
              <a:rPr lang="en-US" dirty="0"/>
              <a:t> </a:t>
            </a:r>
          </a:p>
        </p:txBody>
      </p:sp>
      <p:pic>
        <p:nvPicPr>
          <p:cNvPr id="5" name="Picture 4" descr="A red flower with green leaves&#10;&#10;Description automatically generated">
            <a:extLst>
              <a:ext uri="{FF2B5EF4-FFF2-40B4-BE49-F238E27FC236}">
                <a16:creationId xmlns:a16="http://schemas.microsoft.com/office/drawing/2014/main" id="{C2F3A199-537A-5844-84D6-37D88DA2AF5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85935" y="5802266"/>
            <a:ext cx="3280658" cy="3280658"/>
          </a:xfrm>
          <a:prstGeom prst="rect">
            <a:avLst/>
          </a:prstGeom>
        </p:spPr>
      </p:pic>
      <p:sp>
        <p:nvSpPr>
          <p:cNvPr id="6" name="TextBox 5">
            <a:extLst>
              <a:ext uri="{FF2B5EF4-FFF2-40B4-BE49-F238E27FC236}">
                <a16:creationId xmlns:a16="http://schemas.microsoft.com/office/drawing/2014/main" id="{B5CA3F2A-0A50-D64F-92F9-917BF34CA30F}"/>
              </a:ext>
            </a:extLst>
          </p:cNvPr>
          <p:cNvSpPr txBox="1"/>
          <p:nvPr/>
        </p:nvSpPr>
        <p:spPr>
          <a:xfrm>
            <a:off x="2918664" y="10115043"/>
            <a:ext cx="6096000" cy="230832"/>
          </a:xfrm>
          <a:prstGeom prst="rect">
            <a:avLst/>
          </a:prstGeom>
          <a:noFill/>
        </p:spPr>
        <p:txBody>
          <a:bodyPr wrap="square" rtlCol="0">
            <a:spAutoFit/>
          </a:bodyPr>
          <a:lstStyle/>
          <a:p>
            <a:r>
              <a:rPr lang="en-US" sz="900">
                <a:hlinkClick r:id="rId3" tooltip="http://www.pngall.com/mistletoe-png"/>
              </a:rPr>
              <a:t>This Photo</a:t>
            </a:r>
            <a:r>
              <a:rPr lang="en-US" sz="900"/>
              <a:t> by Unknown Author is licensed under </a:t>
            </a:r>
            <a:r>
              <a:rPr lang="en-US" sz="900">
                <a:hlinkClick r:id="rId4" tooltip="https://creativecommons.org/licenses/by-nc/3.0/"/>
              </a:rPr>
              <a:t>CC BY-NC</a:t>
            </a:r>
            <a:endParaRPr lang="en-US" sz="900"/>
          </a:p>
        </p:txBody>
      </p:sp>
      <p:pic>
        <p:nvPicPr>
          <p:cNvPr id="8" name="Picture 7" descr="A close-up of some berries&#10;&#10;Description automatically generated with medium confidence">
            <a:extLst>
              <a:ext uri="{FF2B5EF4-FFF2-40B4-BE49-F238E27FC236}">
                <a16:creationId xmlns:a16="http://schemas.microsoft.com/office/drawing/2014/main" id="{7BCC73DA-8158-1C4D-832F-574735F4D88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67539" y="1986364"/>
            <a:ext cx="1219200" cy="1219200"/>
          </a:xfrm>
          <a:prstGeom prst="rect">
            <a:avLst/>
          </a:prstGeom>
        </p:spPr>
      </p:pic>
    </p:spTree>
    <p:extLst>
      <p:ext uri="{BB962C8B-B14F-4D97-AF65-F5344CB8AC3E}">
        <p14:creationId xmlns:p14="http://schemas.microsoft.com/office/powerpoint/2010/main" val="2078277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FE5C9-C166-1B4F-8AD3-ABCBDAE80032}"/>
              </a:ext>
            </a:extLst>
          </p:cNvPr>
          <p:cNvSpPr>
            <a:spLocks noGrp="1"/>
          </p:cNvSpPr>
          <p:nvPr>
            <p:ph type="title"/>
          </p:nvPr>
        </p:nvSpPr>
        <p:spPr>
          <a:xfrm>
            <a:off x="181061" y="153887"/>
            <a:ext cx="6963658" cy="3615987"/>
          </a:xfrm>
          <a:solidFill>
            <a:schemeClr val="bg1">
              <a:lumMod val="95000"/>
            </a:schemeClr>
          </a:solidFill>
        </p:spPr>
        <p:txBody>
          <a:bodyPr spcFirstLastPara="1" vert="horz" wrap="square" lIns="58293" tIns="29146" rIns="58293" bIns="29146" rtlCol="0" anchor="t" anchorCtr="0">
            <a:normAutofit/>
          </a:bodyPr>
          <a:lstStyle/>
          <a:p>
            <a:pPr algn="ctr"/>
            <a:r>
              <a:rPr lang="en-US" sz="3442" b="1" dirty="0">
                <a:solidFill>
                  <a:srgbClr val="4E79C7"/>
                </a:solidFill>
              </a:rPr>
              <a:t>A member of Jackson-Tougaloo Alumni “Club”, </a:t>
            </a:r>
            <a:br>
              <a:rPr lang="en-US" sz="3442" b="1" dirty="0">
                <a:solidFill>
                  <a:srgbClr val="4E79C7"/>
                </a:solidFill>
              </a:rPr>
            </a:br>
            <a:r>
              <a:rPr lang="en-US" sz="3442" b="1" dirty="0">
                <a:ln w="6350">
                  <a:solidFill>
                    <a:schemeClr val="tx1"/>
                  </a:solidFill>
                </a:ln>
                <a:solidFill>
                  <a:srgbClr val="4E79C7"/>
                </a:solidFill>
              </a:rPr>
              <a:t>Thelma Sanders was an entrepreneur and described as staunch supporter of Tougaloo College.</a:t>
            </a:r>
            <a:endParaRPr lang="en-US" sz="2359" dirty="0">
              <a:solidFill>
                <a:srgbClr val="4E79C7"/>
              </a:solidFill>
            </a:endParaRPr>
          </a:p>
        </p:txBody>
      </p:sp>
      <p:pic>
        <p:nvPicPr>
          <p:cNvPr id="5" name="Content Placeholder 4" descr="A person with curly hair&#10;&#10;Description automatically generated with low confidence">
            <a:extLst>
              <a:ext uri="{FF2B5EF4-FFF2-40B4-BE49-F238E27FC236}">
                <a16:creationId xmlns:a16="http://schemas.microsoft.com/office/drawing/2014/main" id="{76DC249C-118E-C345-8347-C1A36827C8A6}"/>
              </a:ext>
            </a:extLst>
          </p:cNvPr>
          <p:cNvPicPr>
            <a:picLocks noChangeAspect="1"/>
          </p:cNvPicPr>
          <p:nvPr/>
        </p:nvPicPr>
        <p:blipFill rotWithShape="1">
          <a:blip r:embed="rId3"/>
          <a:srcRect t="13428" r="-1" b="2926"/>
          <a:stretch/>
        </p:blipFill>
        <p:spPr>
          <a:xfrm>
            <a:off x="3566706" y="3463897"/>
            <a:ext cx="4024633" cy="437196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AF179F53-AD75-7B42-B98A-3DF185C98DE3}"/>
              </a:ext>
            </a:extLst>
          </p:cNvPr>
          <p:cNvSpPr txBox="1"/>
          <p:nvPr/>
        </p:nvSpPr>
        <p:spPr>
          <a:xfrm>
            <a:off x="883999" y="7835864"/>
            <a:ext cx="6381875" cy="1569660"/>
          </a:xfrm>
          <a:prstGeom prst="rect">
            <a:avLst/>
          </a:prstGeom>
          <a:noFill/>
        </p:spPr>
        <p:txBody>
          <a:bodyPr wrap="none" rtlCol="0">
            <a:spAutoFit/>
          </a:bodyPr>
          <a:lstStyle/>
          <a:p>
            <a:r>
              <a:rPr lang="en-US" sz="2400" dirty="0"/>
              <a:t>Ada Robinson ‘70 says that she has been an </a:t>
            </a:r>
          </a:p>
          <a:p>
            <a:r>
              <a:rPr lang="en-US" sz="2400" dirty="0"/>
              <a:t>attendee at the Thelma Sanders Scholarship </a:t>
            </a:r>
          </a:p>
          <a:p>
            <a:r>
              <a:rPr lang="en-US" sz="2400" dirty="0"/>
              <a:t>Dances for over 50 years. She is proud to </a:t>
            </a:r>
          </a:p>
          <a:p>
            <a:r>
              <a:rPr lang="en-US" sz="2400" dirty="0"/>
              <a:t>contribute and support this year’s event.</a:t>
            </a:r>
          </a:p>
        </p:txBody>
      </p:sp>
      <p:sp>
        <p:nvSpPr>
          <p:cNvPr id="6" name="TextBox 5">
            <a:extLst>
              <a:ext uri="{FF2B5EF4-FFF2-40B4-BE49-F238E27FC236}">
                <a16:creationId xmlns:a16="http://schemas.microsoft.com/office/drawing/2014/main" id="{736F649E-83DF-F44C-A72B-533B89B52638}"/>
              </a:ext>
            </a:extLst>
          </p:cNvPr>
          <p:cNvSpPr txBox="1"/>
          <p:nvPr/>
        </p:nvSpPr>
        <p:spPr>
          <a:xfrm>
            <a:off x="1147458" y="4588052"/>
            <a:ext cx="2515432" cy="2123658"/>
          </a:xfrm>
          <a:prstGeom prst="rect">
            <a:avLst/>
          </a:prstGeom>
          <a:noFill/>
        </p:spPr>
        <p:txBody>
          <a:bodyPr wrap="none" rtlCol="0">
            <a:spAutoFit/>
          </a:bodyPr>
          <a:lstStyle/>
          <a:p>
            <a:pPr algn="ctr"/>
            <a:r>
              <a:rPr lang="en-US" sz="4400" dirty="0">
                <a:latin typeface="Freestyle Script" panose="030804020302050B0404" pitchFamily="66" charset="77"/>
              </a:rPr>
              <a:t>The Legacy</a:t>
            </a:r>
          </a:p>
          <a:p>
            <a:pPr algn="ctr"/>
            <a:r>
              <a:rPr lang="en-US" sz="4400" dirty="0">
                <a:latin typeface="Freestyle Script" panose="030804020302050B0404" pitchFamily="66" charset="77"/>
              </a:rPr>
              <a:t> of </a:t>
            </a:r>
          </a:p>
          <a:p>
            <a:pPr algn="ctr"/>
            <a:r>
              <a:rPr lang="en-US" sz="4400" dirty="0">
                <a:latin typeface="Freestyle Script" panose="030804020302050B0404" pitchFamily="66" charset="77"/>
              </a:rPr>
              <a:t>Thelma Sanders</a:t>
            </a:r>
            <a:endParaRPr lang="en-US" sz="2800" dirty="0">
              <a:latin typeface="Freestyle Script" panose="030804020302050B0404" pitchFamily="66" charset="77"/>
            </a:endParaRPr>
          </a:p>
        </p:txBody>
      </p:sp>
      <p:sp>
        <p:nvSpPr>
          <p:cNvPr id="7" name="Slide Number Placeholder 6">
            <a:extLst>
              <a:ext uri="{FF2B5EF4-FFF2-40B4-BE49-F238E27FC236}">
                <a16:creationId xmlns:a16="http://schemas.microsoft.com/office/drawing/2014/main" id="{A8BF1365-82A8-2347-8ADD-E66FA871DC6D}"/>
              </a:ext>
            </a:extLst>
          </p:cNvPr>
          <p:cNvSpPr>
            <a:spLocks noGrp="1"/>
          </p:cNvSpPr>
          <p:nvPr>
            <p:ph type="sldNum" sz="quarter" idx="12"/>
          </p:nvPr>
        </p:nvSpPr>
        <p:spPr/>
        <p:txBody>
          <a:bodyPr/>
          <a:lstStyle/>
          <a:p>
            <a:fld id="{206AD0DF-4404-2643-8698-0C89983C9A04}" type="slidenum">
              <a:rPr lang="en-US" smtClean="0"/>
              <a:t>5</a:t>
            </a:fld>
            <a:endParaRPr lang="en-US"/>
          </a:p>
        </p:txBody>
      </p:sp>
    </p:spTree>
    <p:extLst>
      <p:ext uri="{BB962C8B-B14F-4D97-AF65-F5344CB8AC3E}">
        <p14:creationId xmlns:p14="http://schemas.microsoft.com/office/powerpoint/2010/main" val="1554739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9D0EED81-E707-A540-97E0-85A4F1497CD0}"/>
              </a:ext>
            </a:extLst>
          </p:cNvPr>
          <p:cNvPicPr>
            <a:picLocks noChangeAspect="1"/>
          </p:cNvPicPr>
          <p:nvPr/>
        </p:nvPicPr>
        <p:blipFill>
          <a:blip r:embed="rId3"/>
          <a:stretch>
            <a:fillRect/>
          </a:stretch>
        </p:blipFill>
        <p:spPr>
          <a:xfrm>
            <a:off x="-8376" y="469899"/>
            <a:ext cx="7780776" cy="1008340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587B7785-EBC9-3149-904A-620EC7E35530}"/>
              </a:ext>
            </a:extLst>
          </p:cNvPr>
          <p:cNvPicPr>
            <a:picLocks noChangeAspect="1"/>
          </p:cNvPicPr>
          <p:nvPr/>
        </p:nvPicPr>
        <p:blipFill>
          <a:blip r:embed="rId3"/>
          <a:stretch>
            <a:fillRect/>
          </a:stretch>
        </p:blipFill>
        <p:spPr>
          <a:xfrm>
            <a:off x="372035" y="197224"/>
            <a:ext cx="7028329" cy="98611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sp>
        <p:nvSpPr>
          <p:cNvPr id="34" name="Google Shape;34;p6"/>
          <p:cNvSpPr txBox="1"/>
          <p:nvPr/>
        </p:nvSpPr>
        <p:spPr>
          <a:xfrm>
            <a:off x="534825" y="7013236"/>
            <a:ext cx="6723300" cy="23553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2000"/>
              </a:spcBef>
              <a:spcAft>
                <a:spcPts val="0"/>
              </a:spcAft>
              <a:buNone/>
            </a:pPr>
            <a:r>
              <a:rPr lang="en" sz="1350">
                <a:solidFill>
                  <a:schemeClr val="dk1"/>
                </a:solidFill>
              </a:rPr>
              <a:t>Lorem ipsum dolor sit amet, consectetur dolor sit adipiscing elit, sed do eiusmod tempor. Ut  incididunt ut labore et dolore magna aliqua. Ut enim ad minim veniam, quis nostrud  Ut dolor sit exercitation ullamco laboris nisi ut aliquip ex ea commodo dolor sit  consequat.</a:t>
            </a:r>
            <a:endParaRPr sz="1350">
              <a:solidFill>
                <a:schemeClr val="dk1"/>
              </a:solidFill>
            </a:endParaRPr>
          </a:p>
          <a:p>
            <a:pPr marL="0" lvl="0" indent="0" algn="l" rtl="0">
              <a:lnSpc>
                <a:spcPct val="130000"/>
              </a:lnSpc>
              <a:spcBef>
                <a:spcPts val="2000"/>
              </a:spcBef>
              <a:spcAft>
                <a:spcPts val="0"/>
              </a:spcAft>
              <a:buClr>
                <a:schemeClr val="dk1"/>
              </a:buClr>
              <a:buSzPts val="1100"/>
              <a:buFont typeface="Arial"/>
              <a:buNone/>
            </a:pPr>
            <a:r>
              <a:rPr lang="en" sz="1350">
                <a:solidFill>
                  <a:schemeClr val="dk1"/>
                </a:solidFil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sz="1350">
              <a:solidFill>
                <a:schemeClr val="dk1"/>
              </a:solidFill>
            </a:endParaRPr>
          </a:p>
        </p:txBody>
      </p:sp>
      <p:pic>
        <p:nvPicPr>
          <p:cNvPr id="35" name="Google Shape;35;p6"/>
          <p:cNvPicPr preferRelativeResize="0"/>
          <p:nvPr/>
        </p:nvPicPr>
        <p:blipFill rotWithShape="1">
          <a:blip r:embed="rId3">
            <a:alphaModFix/>
          </a:blip>
          <a:srcRect l="8485" r="8485"/>
          <a:stretch/>
        </p:blipFill>
        <p:spPr>
          <a:xfrm>
            <a:off x="227300" y="228600"/>
            <a:ext cx="7321200" cy="5877000"/>
          </a:xfrm>
          <a:prstGeom prst="rect">
            <a:avLst/>
          </a:prstGeom>
          <a:noFill/>
          <a:ln>
            <a:noFill/>
          </a:ln>
        </p:spPr>
      </p:pic>
      <p:sp>
        <p:nvSpPr>
          <p:cNvPr id="36" name="Google Shape;36;p6"/>
          <p:cNvSpPr txBox="1"/>
          <p:nvPr/>
        </p:nvSpPr>
        <p:spPr>
          <a:xfrm>
            <a:off x="530624" y="6745577"/>
            <a:ext cx="1857300" cy="2079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2000"/>
              </a:spcBef>
              <a:spcAft>
                <a:spcPts val="0"/>
              </a:spcAft>
              <a:buNone/>
            </a:pPr>
            <a:r>
              <a:rPr lang="en" sz="1350" b="1"/>
              <a:t>Price</a:t>
            </a:r>
            <a:endParaRPr sz="1350" b="1"/>
          </a:p>
        </p:txBody>
      </p:sp>
      <p:sp>
        <p:nvSpPr>
          <p:cNvPr id="37" name="Google Shape;37;p6"/>
          <p:cNvSpPr txBox="1"/>
          <p:nvPr/>
        </p:nvSpPr>
        <p:spPr>
          <a:xfrm>
            <a:off x="520524" y="6415607"/>
            <a:ext cx="18573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t>Name</a:t>
            </a:r>
            <a:endParaRPr sz="2300"/>
          </a:p>
        </p:txBody>
      </p:sp>
      <p:sp>
        <p:nvSpPr>
          <p:cNvPr id="38" name="Google Shape;38;p6"/>
          <p:cNvSpPr txBox="1"/>
          <p:nvPr/>
        </p:nvSpPr>
        <p:spPr>
          <a:xfrm>
            <a:off x="6634100" y="228600"/>
            <a:ext cx="914400" cy="160200"/>
          </a:xfrm>
          <a:prstGeom prst="rect">
            <a:avLst/>
          </a:prstGeom>
          <a:solidFill>
            <a:srgbClr val="666666"/>
          </a:solidFill>
          <a:ln>
            <a:noFill/>
          </a:ln>
        </p:spPr>
        <p:txBody>
          <a:bodyPr spcFirstLastPara="1" wrap="square" lIns="18275" tIns="18275" rIns="18275" bIns="18275" anchor="t" anchorCtr="0">
            <a:spAutoFit/>
          </a:bodyPr>
          <a:lstStyle/>
          <a:p>
            <a:pPr marL="0" lvl="0" indent="0" algn="l" rtl="0">
              <a:spcBef>
                <a:spcPts val="0"/>
              </a:spcBef>
              <a:spcAft>
                <a:spcPts val="0"/>
              </a:spcAft>
              <a:buNone/>
            </a:pPr>
            <a:r>
              <a:rPr lang="en" sz="800" i="1">
                <a:solidFill>
                  <a:srgbClr val="FFFFFF"/>
                </a:solidFill>
              </a:rPr>
              <a:t>Photo by </a:t>
            </a:r>
            <a:r>
              <a:rPr lang="en" sz="800" i="1" u="sng">
                <a:solidFill>
                  <a:srgbClr val="00FFFF"/>
                </a:solidFill>
                <a:hlinkClick r:id="rId4">
                  <a:extLst>
                    <a:ext uri="{A12FA001-AC4F-418D-AE19-62706E023703}">
                      <ahyp:hlinkClr xmlns:ahyp="http://schemas.microsoft.com/office/drawing/2018/hyperlinkcolor" val="tx"/>
                    </a:ext>
                  </a:extLst>
                </a:hlinkClick>
              </a:rPr>
              <a:t>Giovanny</a:t>
            </a:r>
            <a:endParaRPr sz="800" i="1">
              <a:solidFill>
                <a:srgbClr val="00FFFF"/>
              </a:solidFill>
            </a:endParaRPr>
          </a:p>
        </p:txBody>
      </p:sp>
      <p:pic>
        <p:nvPicPr>
          <p:cNvPr id="2" name="Picture 1">
            <a:extLst>
              <a:ext uri="{FF2B5EF4-FFF2-40B4-BE49-F238E27FC236}">
                <a16:creationId xmlns:a16="http://schemas.microsoft.com/office/drawing/2014/main" id="{33FA35FC-97A7-3246-968D-75D3E6A54D2D}"/>
              </a:ext>
            </a:extLst>
          </p:cNvPr>
          <p:cNvPicPr>
            <a:picLocks noChangeAspect="1"/>
          </p:cNvPicPr>
          <p:nvPr/>
        </p:nvPicPr>
        <p:blipFill>
          <a:blip r:embed="rId5"/>
          <a:stretch>
            <a:fillRect/>
          </a:stretch>
        </p:blipFill>
        <p:spPr>
          <a:xfrm>
            <a:off x="3657" y="0"/>
            <a:ext cx="7765085" cy="100584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sp>
        <p:nvSpPr>
          <p:cNvPr id="43" name="Google Shape;43;p7"/>
          <p:cNvSpPr txBox="1"/>
          <p:nvPr/>
        </p:nvSpPr>
        <p:spPr>
          <a:xfrm>
            <a:off x="520524" y="6415607"/>
            <a:ext cx="18573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t>Name</a:t>
            </a:r>
            <a:endParaRPr sz="2300"/>
          </a:p>
        </p:txBody>
      </p:sp>
      <p:sp>
        <p:nvSpPr>
          <p:cNvPr id="46" name="Google Shape;46;p7"/>
          <p:cNvSpPr txBox="1"/>
          <p:nvPr/>
        </p:nvSpPr>
        <p:spPr>
          <a:xfrm>
            <a:off x="530624" y="6746544"/>
            <a:ext cx="1857300" cy="2079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2000"/>
              </a:spcBef>
              <a:spcAft>
                <a:spcPts val="0"/>
              </a:spcAft>
              <a:buNone/>
            </a:pPr>
            <a:r>
              <a:rPr lang="en" sz="1350" b="1"/>
              <a:t>Price</a:t>
            </a:r>
            <a:endParaRPr sz="1350" b="1"/>
          </a:p>
        </p:txBody>
      </p:sp>
      <p:pic>
        <p:nvPicPr>
          <p:cNvPr id="9" name="Picture 8">
            <a:extLst>
              <a:ext uri="{FF2B5EF4-FFF2-40B4-BE49-F238E27FC236}">
                <a16:creationId xmlns:a16="http://schemas.microsoft.com/office/drawing/2014/main" id="{2834DC7C-DEA6-8A4D-AF59-F452785F457C}"/>
              </a:ext>
            </a:extLst>
          </p:cNvPr>
          <p:cNvPicPr>
            <a:picLocks noChangeAspect="1"/>
          </p:cNvPicPr>
          <p:nvPr/>
        </p:nvPicPr>
        <p:blipFill>
          <a:blip r:embed="rId3"/>
          <a:stretch>
            <a:fillRect/>
          </a:stretch>
        </p:blipFill>
        <p:spPr>
          <a:xfrm>
            <a:off x="-1" y="2352775"/>
            <a:ext cx="7772400" cy="7705625"/>
          </a:xfrm>
          <a:prstGeom prst="rect">
            <a:avLst/>
          </a:prstGeom>
        </p:spPr>
      </p:pic>
      <p:sp>
        <p:nvSpPr>
          <p:cNvPr id="11" name="TextBox 10">
            <a:extLst>
              <a:ext uri="{FF2B5EF4-FFF2-40B4-BE49-F238E27FC236}">
                <a16:creationId xmlns:a16="http://schemas.microsoft.com/office/drawing/2014/main" id="{F896068D-CC23-D64F-B6A6-6CC769AE6EF5}"/>
              </a:ext>
            </a:extLst>
          </p:cNvPr>
          <p:cNvSpPr txBox="1"/>
          <p:nvPr/>
        </p:nvSpPr>
        <p:spPr>
          <a:xfrm>
            <a:off x="96864" y="0"/>
            <a:ext cx="7578671" cy="3231654"/>
          </a:xfrm>
          <a:prstGeom prst="rect">
            <a:avLst/>
          </a:prstGeom>
          <a:noFill/>
        </p:spPr>
        <p:txBody>
          <a:bodyPr wrap="square">
            <a:spAutoFit/>
          </a:bodyPr>
          <a:lstStyle/>
          <a:p>
            <a:pPr algn="ctr"/>
            <a:r>
              <a:rPr lang="en-US" sz="2800" b="1" cap="none" spc="0" dirty="0">
                <a:ln/>
                <a:effectLst/>
                <a:latin typeface="Copperplate" panose="02000504000000020004" pitchFamily="2" charset="77"/>
                <a:cs typeface="Juice ITC" panose="020F0502020204030204" pitchFamily="34" charset="0"/>
              </a:rPr>
              <a:t>Sending </a:t>
            </a:r>
          </a:p>
          <a:p>
            <a:pPr algn="ctr"/>
            <a:r>
              <a:rPr lang="en-US" sz="2800" b="1" cap="none" spc="0" dirty="0">
                <a:ln/>
                <a:effectLst/>
                <a:latin typeface="Copperplate" panose="02000504000000020004" pitchFamily="2" charset="77"/>
                <a:cs typeface="Juice ITC" panose="020F0502020204030204" pitchFamily="34" charset="0"/>
              </a:rPr>
              <a:t>Well</a:t>
            </a:r>
            <a:r>
              <a:rPr lang="en-US" sz="2800" b="1" dirty="0">
                <a:ln/>
                <a:latin typeface="Copperplate" panose="02000504000000020004" pitchFamily="2" charset="77"/>
                <a:cs typeface="Juice ITC" panose="020F0502020204030204" pitchFamily="34" charset="0"/>
              </a:rPr>
              <a:t>-</a:t>
            </a:r>
            <a:r>
              <a:rPr lang="en-US" sz="2800" b="1" cap="none" spc="0" dirty="0">
                <a:ln/>
                <a:effectLst/>
                <a:latin typeface="Copperplate" panose="02000504000000020004" pitchFamily="2" charset="77"/>
                <a:cs typeface="Juice ITC" panose="020F0502020204030204" pitchFamily="34" charset="0"/>
              </a:rPr>
              <a:t>Wishes To</a:t>
            </a:r>
          </a:p>
          <a:p>
            <a:pPr algn="ctr"/>
            <a:r>
              <a:rPr lang="en-US" sz="3200" b="1" cap="none" spc="0" dirty="0">
                <a:ln/>
                <a:solidFill>
                  <a:srgbClr val="59201D"/>
                </a:solidFill>
                <a:effectLst/>
                <a:latin typeface="Copperplate" panose="02000504000000020004" pitchFamily="2" charset="77"/>
                <a:cs typeface="Juice ITC" panose="020F0502020204030204" pitchFamily="34" charset="0"/>
              </a:rPr>
              <a:t>JACKSON-TOUGALOO ALUMNI CHAPTER</a:t>
            </a:r>
          </a:p>
          <a:p>
            <a:pPr algn="ctr"/>
            <a:r>
              <a:rPr lang="en-US" sz="2800" b="1" cap="none" spc="0" dirty="0">
                <a:ln/>
                <a:effectLst/>
                <a:latin typeface="Copperplate" panose="02000504000000020004" pitchFamily="2" charset="77"/>
                <a:cs typeface="Juice ITC" panose="020F0502020204030204" pitchFamily="34" charset="0"/>
              </a:rPr>
              <a:t>For a Successful </a:t>
            </a:r>
          </a:p>
          <a:p>
            <a:pPr algn="ctr"/>
            <a:r>
              <a:rPr lang="en-US" sz="2800" b="1" cap="none" spc="0" dirty="0">
                <a:ln/>
                <a:solidFill>
                  <a:srgbClr val="FCD699"/>
                </a:solidFill>
                <a:effectLst/>
                <a:latin typeface="Copperplate" panose="02000504000000020004" pitchFamily="2" charset="77"/>
                <a:cs typeface="Juice ITC" panose="020F0502020204030204" pitchFamily="34" charset="0"/>
              </a:rPr>
              <a:t>Thelma Sanders </a:t>
            </a:r>
          </a:p>
          <a:p>
            <a:pPr algn="ctr"/>
            <a:r>
              <a:rPr lang="en-US" sz="2800" b="1" cap="none" spc="0" dirty="0">
                <a:ln/>
                <a:solidFill>
                  <a:srgbClr val="FCD699"/>
                </a:solidFill>
                <a:effectLst/>
                <a:latin typeface="Copperplate" panose="02000504000000020004" pitchFamily="2" charset="77"/>
                <a:cs typeface="Juice ITC" panose="020F0502020204030204" pitchFamily="34" charset="0"/>
              </a:rPr>
              <a:t>Scholarship Dance 2021</a:t>
            </a:r>
            <a:endParaRPr lang="en-US" sz="2800" b="1" cap="none" spc="0" dirty="0">
              <a:ln/>
              <a:solidFill>
                <a:srgbClr val="FCD699"/>
              </a:solidFill>
              <a:effectLst/>
            </a:endParaRPr>
          </a:p>
        </p:txBody>
      </p:sp>
      <p:sp>
        <p:nvSpPr>
          <p:cNvPr id="5" name="TextBox 4">
            <a:extLst>
              <a:ext uri="{FF2B5EF4-FFF2-40B4-BE49-F238E27FC236}">
                <a16:creationId xmlns:a16="http://schemas.microsoft.com/office/drawing/2014/main" id="{E858EE7D-6667-DE43-B042-8F500C2E33BA}"/>
              </a:ext>
            </a:extLst>
          </p:cNvPr>
          <p:cNvSpPr txBox="1"/>
          <p:nvPr/>
        </p:nvSpPr>
        <p:spPr>
          <a:xfrm rot="19320473">
            <a:off x="-297851" y="5752262"/>
            <a:ext cx="8445057" cy="769441"/>
          </a:xfrm>
          <a:prstGeom prst="rect">
            <a:avLst/>
          </a:prstGeom>
          <a:solidFill>
            <a:schemeClr val="accent1">
              <a:lumMod val="50000"/>
            </a:schemeClr>
          </a:solidFill>
          <a:effectLst>
            <a:softEdge rad="0"/>
          </a:effectLst>
        </p:spPr>
        <p:txBody>
          <a:bodyPr wrap="square" rtlCol="0">
            <a:spAutoFit/>
          </a:bodyPr>
          <a:lstStyle/>
          <a:p>
            <a:pPr algn="ctr"/>
            <a:r>
              <a:rPr lang="en-US" sz="4400" dirty="0">
                <a:solidFill>
                  <a:schemeClr val="bg1"/>
                </a:solidFill>
                <a:latin typeface="Cooper Black" panose="0208090404030B020404" pitchFamily="18" charset="77"/>
              </a:rPr>
              <a:t>Coming JUNE 18, 2022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Issuu Document Template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9077</TotalTime>
  <Words>1215</Words>
  <Application>Microsoft Macintosh PowerPoint</Application>
  <PresentationFormat>Custom</PresentationFormat>
  <Paragraphs>248</Paragraphs>
  <Slides>20</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Agency FB</vt:lpstr>
      <vt:lpstr>Apple Chancery</vt:lpstr>
      <vt:lpstr>Arial</vt:lpstr>
      <vt:lpstr>Avenir Next Condensed</vt:lpstr>
      <vt:lpstr>Cooper Black</vt:lpstr>
      <vt:lpstr>Copperplate</vt:lpstr>
      <vt:lpstr>Edwardian Script ITC</vt:lpstr>
      <vt:lpstr>Freestyle Script</vt:lpstr>
      <vt:lpstr>inherit</vt:lpstr>
      <vt:lpstr>Wingdings</vt:lpstr>
      <vt:lpstr>Issuu Document Templates</vt:lpstr>
      <vt:lpstr>PowerPoint Presentation</vt:lpstr>
      <vt:lpstr>PowerPoint Presentation</vt:lpstr>
      <vt:lpstr>PowerPoint Presentation</vt:lpstr>
      <vt:lpstr>PowerPoint Presentation</vt:lpstr>
      <vt:lpstr>A member of Jackson-Tougaloo Alumni “Club”,  Thelma Sanders was an entrepreneur and described as staunch supporter of Tougaloo College.</vt:lpstr>
      <vt:lpstr>PowerPoint Presentation</vt:lpstr>
      <vt:lpstr>PowerPoint Presentation</vt:lpstr>
      <vt:lpstr>PowerPoint Presentation</vt:lpstr>
      <vt:lpstr>PowerPoint Presentation</vt:lpstr>
      <vt:lpstr>PROUD SUPPORTER  of</vt:lpstr>
      <vt:lpstr>PowerPoint Presentation</vt:lpstr>
      <vt:lpstr>Count It All Joy Counseling Services</vt:lpstr>
      <vt:lpstr>Laquita Smith-Brown Class of 1972</vt:lpstr>
      <vt:lpstr>PowerPoint Presentation</vt:lpstr>
      <vt:lpstr>PowerPoint Presentation</vt:lpstr>
      <vt:lpstr>PowerPoint Presentation</vt:lpstr>
      <vt:lpstr>PowerPoint Presentation</vt:lpstr>
      <vt:lpstr> </vt:lpstr>
      <vt:lpstr>PowerPoint Presentation</vt:lpstr>
      <vt:lpstr>On FaceBook  or visit our website. www.jtac.tcnaa.org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Leona Bishop</cp:lastModifiedBy>
  <cp:revision>5</cp:revision>
  <dcterms:modified xsi:type="dcterms:W3CDTF">2021-12-27T17:42:09Z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ource">
    <vt:lpwstr>issuu_templates_brochure_v2</vt:lpwstr>
  </property>
</Properties>
</file>